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59" r:id="rId3"/>
    <p:sldId id="323" r:id="rId4"/>
    <p:sldId id="287" r:id="rId5"/>
    <p:sldId id="288" r:id="rId6"/>
    <p:sldId id="290" r:id="rId7"/>
    <p:sldId id="291" r:id="rId8"/>
    <p:sldId id="294" r:id="rId9"/>
    <p:sldId id="300" r:id="rId10"/>
    <p:sldId id="309" r:id="rId11"/>
    <p:sldId id="327" r:id="rId12"/>
    <p:sldId id="306" r:id="rId13"/>
    <p:sldId id="328" r:id="rId14"/>
    <p:sldId id="293" r:id="rId15"/>
    <p:sldId id="325" r:id="rId16"/>
    <p:sldId id="326" r:id="rId17"/>
    <p:sldId id="329" r:id="rId18"/>
    <p:sldId id="344" r:id="rId19"/>
    <p:sldId id="332" r:id="rId20"/>
    <p:sldId id="333" r:id="rId21"/>
    <p:sldId id="334" r:id="rId22"/>
    <p:sldId id="335" r:id="rId23"/>
    <p:sldId id="336" r:id="rId24"/>
    <p:sldId id="337" r:id="rId25"/>
    <p:sldId id="338" r:id="rId26"/>
    <p:sldId id="339" r:id="rId27"/>
    <p:sldId id="340" r:id="rId28"/>
    <p:sldId id="341" r:id="rId29"/>
    <p:sldId id="342" r:id="rId30"/>
    <p:sldId id="308" r:id="rId31"/>
    <p:sldId id="307" r:id="rId3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615" autoAdjust="0"/>
    <p:restoredTop sz="73427" autoAdjust="0"/>
  </p:normalViewPr>
  <p:slideViewPr>
    <p:cSldViewPr>
      <p:cViewPr varScale="1">
        <p:scale>
          <a:sx n="82" d="100"/>
          <a:sy n="82" d="100"/>
        </p:scale>
        <p:origin x="-78" y="-114"/>
      </p:cViewPr>
      <p:guideLst>
        <p:guide orient="horz" pos="2160"/>
        <p:guide pos="2880"/>
      </p:guideLst>
    </p:cSldViewPr>
  </p:slideViewPr>
  <p:outlineViewPr>
    <p:cViewPr>
      <p:scale>
        <a:sx n="33" d="100"/>
        <a:sy n="33" d="100"/>
      </p:scale>
      <p:origin x="0" y="875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1902" y="-7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92DDB7E7-5FD6-4524-8B3B-61A329E88DB7}" type="datetimeFigureOut">
              <a:rPr lang="en-US" smtClean="0"/>
              <a:t>6/23/2017</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FC4A5F50-2373-45B8-9D8A-6832913018FD}" type="slidenum">
              <a:rPr lang="en-US" smtClean="0"/>
              <a:t>‹#›</a:t>
            </a:fld>
            <a:endParaRPr lang="en-US"/>
          </a:p>
        </p:txBody>
      </p:sp>
    </p:spTree>
    <p:extLst>
      <p:ext uri="{BB962C8B-B14F-4D97-AF65-F5344CB8AC3E}">
        <p14:creationId xmlns:p14="http://schemas.microsoft.com/office/powerpoint/2010/main" val="1996864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18BEC57-6007-4768-9AC2-B06B7F9F3F00}" type="datetimeFigureOut">
              <a:rPr lang="en-US" smtClean="0"/>
              <a:t>6/23/2017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78DB0521-AFC2-4F02-AA84-DD082763B928}" type="slidenum">
              <a:rPr lang="en-US" smtClean="0"/>
              <a:t>‹#›</a:t>
            </a:fld>
            <a:endParaRPr lang="en-US"/>
          </a:p>
        </p:txBody>
      </p:sp>
    </p:spTree>
    <p:extLst>
      <p:ext uri="{BB962C8B-B14F-4D97-AF65-F5344CB8AC3E}">
        <p14:creationId xmlns:p14="http://schemas.microsoft.com/office/powerpoint/2010/main" val="141058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1</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This ppt.</a:t>
            </a:r>
            <a:r>
              <a:rPr lang="en-US" altLang="en-US" baseline="0" dirty="0" smtClean="0"/>
              <a:t> begins the reliability training for the School Outcomes Measure, or the SOM. I am Sandra Arnold, from the University of Oklahoma Health Sciences </a:t>
            </a:r>
            <a:r>
              <a:rPr lang="en-US" altLang="en-US" baseline="0" dirty="0" smtClean="0"/>
              <a:t>Center, </a:t>
            </a:r>
            <a:r>
              <a:rPr lang="en-US" altLang="en-US" baseline="0" dirty="0" smtClean="0"/>
              <a:t>and Primary developer of the SOM. In this </a:t>
            </a:r>
            <a:r>
              <a:rPr lang="en-US" altLang="en-US" baseline="0" dirty="0" err="1" smtClean="0"/>
              <a:t>ppt</a:t>
            </a:r>
            <a:r>
              <a:rPr lang="en-US" altLang="en-US" baseline="0" dirty="0" smtClean="0"/>
              <a:t> I will give you an overview of the SOM and its items before we complete the reliability training with three student cases.</a:t>
            </a:r>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a:solidFill>
                  <a:prstClr val="black"/>
                </a:solidFill>
              </a:rPr>
              <a:pPr eaLnBrk="1" hangingPunct="1"/>
              <a:t>10</a:t>
            </a:fld>
            <a:endParaRPr lang="en-US" alt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[No audio]</a:t>
            </a:r>
          </a:p>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a:solidFill>
                  <a:prstClr val="black"/>
                </a:solidFill>
              </a:rPr>
              <a:pPr eaLnBrk="1" hangingPunct="1"/>
              <a:t>11</a:t>
            </a:fld>
            <a:endParaRPr lang="en-US" alt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Through our research</a:t>
            </a:r>
            <a:r>
              <a:rPr lang="en-US" altLang="en-US" baseline="0" dirty="0" smtClean="0"/>
              <a:t> we have found that t</a:t>
            </a:r>
            <a:r>
              <a:rPr lang="en-US" altLang="en-US" dirty="0" smtClean="0"/>
              <a:t>he SOM is a practical tool for school-based OTs and PTs to use to collect population outcomes of students with disabilities who receive their services </a:t>
            </a:r>
          </a:p>
          <a:p>
            <a:r>
              <a:rPr lang="en-US" altLang="en-US" dirty="0" smtClean="0">
                <a:cs typeface="Times New Roman" pitchFamily="18" charset="0"/>
              </a:rPr>
              <a:t>However,</a:t>
            </a:r>
            <a:r>
              <a:rPr lang="en-US" altLang="en-US" baseline="0" dirty="0" smtClean="0">
                <a:cs typeface="Times New Roman" pitchFamily="18" charset="0"/>
              </a:rPr>
              <a:t> c</a:t>
            </a:r>
            <a:r>
              <a:rPr lang="en-US" altLang="en-US" dirty="0" smtClean="0">
                <a:cs typeface="Times New Roman" pitchFamily="18" charset="0"/>
              </a:rPr>
              <a:t>ontinued psychometric testing and revision of the tool is indicated prior to its open access national data collection</a:t>
            </a:r>
          </a:p>
          <a:p>
            <a:pPr eaLnBrk="1" hangingPunct="1"/>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a:solidFill>
                  <a:prstClr val="black"/>
                </a:solidFill>
              </a:rPr>
              <a:pPr eaLnBrk="1" hangingPunct="1"/>
              <a:t>12</a:t>
            </a:fld>
            <a:endParaRPr lang="en-US" alt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smtClean="0"/>
              <a:t>In our current IES</a:t>
            </a:r>
            <a:r>
              <a:rPr lang="en-US" altLang="en-US" baseline="0" dirty="0" smtClean="0"/>
              <a:t> study, we have c</a:t>
            </a:r>
            <a:r>
              <a:rPr lang="en-US" sz="1200" dirty="0" smtClean="0"/>
              <a:t>ombined all recent research data from elementary and high school age cohorts and used the Rasch Model analysis to examine item hierarchy and dimensionality. We updated the SOM based on the Rasch analysis and will use this</a:t>
            </a:r>
            <a:r>
              <a:rPr lang="en-US" sz="1200" baseline="0" dirty="0" smtClean="0"/>
              <a:t> tool </a:t>
            </a:r>
            <a:r>
              <a:rPr lang="en-US" sz="1200" dirty="0" smtClean="0"/>
              <a:t>with a nationwide sample of 1200 children that are stratified based on age and level of disability severity</a:t>
            </a:r>
          </a:p>
          <a:p>
            <a:pPr lvl="0"/>
            <a:r>
              <a:rPr lang="en-US" sz="1200" dirty="0" smtClean="0"/>
              <a:t>Therapists</a:t>
            </a:r>
            <a:r>
              <a:rPr lang="en-US" sz="1200" baseline="0" dirty="0" smtClean="0"/>
              <a:t> will </a:t>
            </a:r>
            <a:r>
              <a:rPr lang="en-US" sz="1200" dirty="0" smtClean="0"/>
              <a:t>administer the SOM at the start of the school year,</a:t>
            </a:r>
            <a:r>
              <a:rPr lang="en-US" sz="1200" baseline="0" dirty="0" smtClean="0"/>
              <a:t> and again at </a:t>
            </a:r>
            <a:r>
              <a:rPr lang="en-US" sz="1200" dirty="0" smtClean="0"/>
              <a:t>4.5 months and at 10 months following baseline. Therapists</a:t>
            </a:r>
            <a:r>
              <a:rPr lang="en-US" sz="1200" baseline="0" dirty="0" smtClean="0"/>
              <a:t> will </a:t>
            </a:r>
            <a:r>
              <a:rPr lang="en-US" sz="1200" dirty="0" smtClean="0"/>
              <a:t> also administer the PEDI-CAT at these same time frames. Together with anchoring Rasch techniques, we will determine the SOM change scores that represent a MSFD</a:t>
            </a:r>
          </a:p>
          <a:p>
            <a:pPr lvl="0"/>
            <a:endParaRPr lang="en-US" sz="1200" dirty="0" smtClean="0"/>
          </a:p>
          <a:p>
            <a:pPr lvl="0"/>
            <a:r>
              <a:rPr lang="en-US" sz="1200" dirty="0" smtClean="0"/>
              <a:t>We will then use the technological experience gained from REDCap to develop an open access SOM data collection system that can be used by any therapist nationwide. </a:t>
            </a:r>
          </a:p>
          <a:p>
            <a:endParaRPr lang="en-US" altLang="en-US" dirty="0" smtClean="0"/>
          </a:p>
          <a:p>
            <a:pPr eaLnBrk="1" hangingPunct="1"/>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13</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As a minimal data set and to gather program outcomes,</a:t>
            </a:r>
            <a:r>
              <a:rPr lang="en-US" altLang="en-US" baseline="0" dirty="0" smtClean="0"/>
              <a:t> </a:t>
            </a:r>
            <a:r>
              <a:rPr lang="en-US" altLang="en-US" dirty="0" smtClean="0"/>
              <a:t>the SOM collects</a:t>
            </a:r>
            <a:r>
              <a:rPr lang="en-US" altLang="en-US" baseline="0" dirty="0" smtClean="0"/>
              <a:t> demographic information about the student, such as age, grade level and severity level; the student’s IEP information, such as the student’s IDEA disability category and their frequency and duration of therapy; related services information, such as most frequent service provider and number of visits per year; and therapist information, such as years of experience and years worked with this student.</a:t>
            </a:r>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14</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The SOM also</a:t>
            </a:r>
            <a:r>
              <a:rPr lang="en-US" altLang="en-US" baseline="0" dirty="0" smtClean="0"/>
              <a:t> includes a section for therapists to include therapy activities used with the student, and the percentage of time spent on each therapy activity. These activities include Activities of Daily Living, Assistive Technology, mobility, school related activities, performance components, and other interventions.</a:t>
            </a:r>
          </a:p>
          <a:p>
            <a:pPr eaLnBrk="1" hangingPunct="1"/>
            <a:endParaRPr lang="en-US" altLang="en-US" baseline="0" dirty="0" smtClean="0"/>
          </a:p>
          <a:p>
            <a:pPr eaLnBrk="1" hangingPunct="1"/>
            <a:r>
              <a:rPr lang="en-US" altLang="en-US" baseline="0" dirty="0" smtClean="0"/>
              <a:t>The five functional ability areas (or domains) captured in the SOM are </a:t>
            </a:r>
            <a:r>
              <a:rPr lang="en-US" altLang="en-US" b="1" baseline="0" dirty="0" smtClean="0"/>
              <a:t>Self care</a:t>
            </a:r>
            <a:r>
              <a:rPr lang="en-US" altLang="en-US" baseline="0" dirty="0" smtClean="0"/>
              <a:t>, with 5 items, </a:t>
            </a:r>
            <a:r>
              <a:rPr lang="en-US" altLang="en-US" b="1" baseline="0" dirty="0" smtClean="0"/>
              <a:t>Mobility</a:t>
            </a:r>
            <a:r>
              <a:rPr lang="en-US" altLang="en-US" baseline="0" dirty="0" smtClean="0"/>
              <a:t> with 9 items, </a:t>
            </a:r>
            <a:r>
              <a:rPr lang="en-US" altLang="en-US" b="1" baseline="0" dirty="0" smtClean="0"/>
              <a:t>Assuming a Student’s Role</a:t>
            </a:r>
            <a:r>
              <a:rPr lang="en-US" altLang="en-US" baseline="0" dirty="0" smtClean="0"/>
              <a:t> for both preschool and elementary aged students and for secondary aged students in middle/junior or high school, and includes 17 items, </a:t>
            </a:r>
            <a:r>
              <a:rPr lang="en-US" altLang="en-US" b="1" baseline="0" dirty="0" smtClean="0"/>
              <a:t>Expressing Learning</a:t>
            </a:r>
            <a:r>
              <a:rPr lang="en-US" altLang="en-US" b="0" baseline="0" dirty="0" smtClean="0"/>
              <a:t>, that includes a total of 6 items for all students and for students unable to use speech, and </a:t>
            </a:r>
            <a:r>
              <a:rPr lang="en-US" altLang="en-US" b="1" baseline="0" dirty="0" smtClean="0"/>
              <a:t>Behavior</a:t>
            </a:r>
            <a:r>
              <a:rPr lang="en-US" altLang="en-US" b="0" baseline="0" dirty="0" smtClean="0"/>
              <a:t>, with 4 items. The items are scored within the context of the school setting and/or maybe included on the students IEP for related services.</a:t>
            </a:r>
          </a:p>
          <a:p>
            <a:pPr eaLnBrk="1" hangingPunct="1"/>
            <a:endParaRPr lang="en-US" altLang="en-US" b="0" baseline="0" dirty="0" smtClean="0"/>
          </a:p>
          <a:p>
            <a:pPr eaLnBrk="1" hangingPunct="1"/>
            <a:r>
              <a:rPr lang="en-US" altLang="en-US" b="0" baseline="0" dirty="0" smtClean="0"/>
              <a:t>Therapists score the SOM using a 6-point Likert student ability scale from 1, Total Assistance to 6, Independent</a:t>
            </a:r>
          </a:p>
          <a:p>
            <a:pPr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15</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This slide describes the rating scale. </a:t>
            </a:r>
            <a:r>
              <a:rPr lang="en-US" altLang="en-US" baseline="0" dirty="0" smtClean="0"/>
              <a:t> The scores from 1 to 6 indicate the level of assistance the student requires to perform the </a:t>
            </a:r>
            <a:r>
              <a:rPr lang="en-US" altLang="en-US" u="sng" baseline="0" dirty="0" smtClean="0"/>
              <a:t>entire</a:t>
            </a:r>
            <a:r>
              <a:rPr lang="en-US" altLang="en-US" baseline="0" dirty="0" smtClean="0"/>
              <a:t> activity. Because the SOM is a minimal data set that measures participation, we are evaluating the students ability in complete the entire activity, not a specific task within an activity. NOTE: the student may use any adapted equipment or environmental modification to perform the activity.</a:t>
            </a:r>
          </a:p>
          <a:p>
            <a:pPr eaLnBrk="1" hangingPunct="1"/>
            <a:endParaRPr lang="en-US" altLang="en-US" baseline="0" dirty="0" smtClean="0"/>
          </a:p>
          <a:p>
            <a:pPr eaLnBrk="1" hangingPunct="1"/>
            <a:r>
              <a:rPr lang="en-US" altLang="en-US" baseline="0" dirty="0" smtClean="0"/>
              <a:t>As indicated, Total assistance means….</a:t>
            </a:r>
          </a:p>
          <a:p>
            <a:pPr eaLnBrk="1" hangingPunct="1"/>
            <a:endParaRPr lang="en-US" altLang="en-US" baseline="0" dirty="0" smtClean="0"/>
          </a:p>
          <a:p>
            <a:pPr eaLnBrk="1" hangingPunct="1"/>
            <a:r>
              <a:rPr lang="en-US" altLang="en-US" baseline="0" dirty="0" smtClean="0"/>
              <a:t>There is also an opportunity for the therapist to score not applicable if the student has not or does not have the opportunity to perform the activity, for example the Mobility Item, Stairs, “Walks  up and down a flight of stairs (12-15 steps). This item may not be available in some school settings.</a:t>
            </a:r>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example of how the items and Likert scale appear on the SOM.</a:t>
            </a:r>
            <a:endParaRPr lang="en-US" dirty="0"/>
          </a:p>
        </p:txBody>
      </p:sp>
      <p:sp>
        <p:nvSpPr>
          <p:cNvPr id="4" name="Slide Number Placeholder 3"/>
          <p:cNvSpPr>
            <a:spLocks noGrp="1"/>
          </p:cNvSpPr>
          <p:nvPr>
            <p:ph type="sldNum" sz="quarter" idx="10"/>
          </p:nvPr>
        </p:nvSpPr>
        <p:spPr/>
        <p:txBody>
          <a:bodyPr/>
          <a:lstStyle/>
          <a:p>
            <a:fld id="{78DB0521-AFC2-4F02-AA84-DD082763B928}" type="slidenum">
              <a:rPr lang="en-US" smtClean="0"/>
              <a:t>16</a:t>
            </a:fld>
            <a:endParaRPr lang="en-US"/>
          </a:p>
        </p:txBody>
      </p:sp>
    </p:spTree>
    <p:extLst>
      <p:ext uri="{BB962C8B-B14F-4D97-AF65-F5344CB8AC3E}">
        <p14:creationId xmlns:p14="http://schemas.microsoft.com/office/powerpoint/2010/main" val="128138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17</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smtClean="0"/>
              <a:t>NOTE:</a:t>
            </a:r>
            <a:r>
              <a:rPr lang="en-US" altLang="en-US" b="1" u="sng" baseline="0" dirty="0" smtClean="0"/>
              <a:t> </a:t>
            </a:r>
            <a:r>
              <a:rPr lang="en-US" altLang="en-US" baseline="0" dirty="0" smtClean="0"/>
              <a:t>When rating the functional areas of </a:t>
            </a:r>
            <a:r>
              <a:rPr lang="en-US" altLang="en-US" u="sng" baseline="0" dirty="0" smtClean="0"/>
              <a:t>Expressing Learning </a:t>
            </a:r>
            <a:r>
              <a:rPr lang="en-US" altLang="en-US" baseline="0" dirty="0" smtClean="0"/>
              <a:t>and </a:t>
            </a:r>
            <a:r>
              <a:rPr lang="en-US" altLang="en-US" u="sng" baseline="0" dirty="0" smtClean="0"/>
              <a:t>Behavior</a:t>
            </a:r>
            <a:r>
              <a:rPr lang="en-US" altLang="en-US" baseline="0" dirty="0" smtClean="0"/>
              <a:t>, the Likert scale includes an opportunity to assess either the students’ assistance </a:t>
            </a:r>
            <a:r>
              <a:rPr lang="en-US" altLang="en-US" i="1" baseline="0" dirty="0" smtClean="0"/>
              <a:t>or</a:t>
            </a:r>
            <a:r>
              <a:rPr lang="en-US" altLang="en-US" baseline="0" dirty="0" smtClean="0"/>
              <a:t> the student’s quality, speed, or consistency.  Note the addition of the quality qualifier in each of the 6 assistance rating levels</a:t>
            </a:r>
            <a:endParaRPr lang="en-US" altLang="en-US" dirty="0" smtClean="0"/>
          </a:p>
          <a:p>
            <a:pPr eaLnBrk="1" hangingPunct="1"/>
            <a:endParaRPr lang="en-US" altLang="en-US" baseline="0" dirty="0" smtClean="0"/>
          </a:p>
          <a:p>
            <a:pPr eaLnBrk="1" hangingPunct="1"/>
            <a:r>
              <a:rPr lang="en-US" altLang="en-US" baseline="0" dirty="0" smtClean="0"/>
              <a:t>In, Total assistance see “</a:t>
            </a:r>
            <a:r>
              <a:rPr lang="en-US" sz="1200" dirty="0" smtClean="0">
                <a:solidFill>
                  <a:srgbClr val="FF0000"/>
                </a:solidFill>
              </a:rPr>
              <a:t>OR the student cannot </a:t>
            </a:r>
            <a:r>
              <a:rPr lang="en-US" dirty="0" smtClean="0"/>
              <a:t>demonstrate quality, speed, or consistency.”  In Maximum see….</a:t>
            </a:r>
            <a:endParaRPr lang="en-US" altLang="en-US" baseline="0" dirty="0" smtClean="0"/>
          </a:p>
          <a:p>
            <a:pPr eaLnBrk="1" hangingPunct="1"/>
            <a:endParaRPr lang="en-US" altLang="en-US" baseline="0" dirty="0" smtClean="0"/>
          </a:p>
          <a:p>
            <a:pPr eaLnBrk="1" hangingPunct="1"/>
            <a:r>
              <a:rPr lang="en-US" altLang="en-US" baseline="0" dirty="0" smtClean="0"/>
              <a:t>The opportunity for the therapist to score not applicable remains.</a:t>
            </a: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18</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followin</a:t>
            </a:r>
            <a:r>
              <a:rPr lang="en-US" altLang="en-US" baseline="0" dirty="0" smtClean="0"/>
              <a:t>g ten slides include all of the items on the SOM in each functional ability area. As reminder, each item consists of a complete activity and therapists are rating the students’ assistance on the entire activity/item.  Also, as a reminder, t</a:t>
            </a:r>
            <a:r>
              <a:rPr lang="en-US" altLang="en-US" b="0" baseline="0" dirty="0" smtClean="0"/>
              <a:t>he items are scored within the context of the school setting, and/or maybe included on the students IEP for related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19</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dirty="0" smtClean="0"/>
              <a:t>At </a:t>
            </a:r>
            <a:r>
              <a:rPr lang="en-US" altLang="en-US" smtClean="0"/>
              <a:t>the </a:t>
            </a:r>
            <a:r>
              <a:rPr lang="en-US" altLang="en-US" smtClean="0"/>
              <a:t>conclusion </a:t>
            </a:r>
            <a:r>
              <a:rPr lang="en-US" altLang="en-US" dirty="0" smtClean="0"/>
              <a:t>of this presentation, you should: </a:t>
            </a:r>
          </a:p>
          <a:p>
            <a:r>
              <a:rPr lang="en-US" dirty="0" smtClean="0"/>
              <a:t>Understand the purpose, design, development, use, and content of the School Outcomes Measure (SOM)</a:t>
            </a:r>
          </a:p>
          <a:p>
            <a:r>
              <a:rPr lang="en-US" dirty="0" smtClean="0"/>
              <a:t>Recognize the domains and items of the SOM</a:t>
            </a:r>
          </a:p>
          <a:p>
            <a:r>
              <a:rPr lang="en-US" dirty="0" smtClean="0"/>
              <a:t>Access the SOM Research Page and </a:t>
            </a:r>
          </a:p>
          <a:p>
            <a:r>
              <a:rPr lang="en-US" dirty="0" smtClean="0"/>
              <a:t>Be prepared to complete reliability testing </a:t>
            </a:r>
          </a:p>
          <a:p>
            <a:pPr eaLnBrk="1" hangingPunct="1"/>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20</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21</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22</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23</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24</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25</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26</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27</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[Audio, Sandra reads each item]</a:t>
            </a:r>
          </a:p>
          <a:p>
            <a:pPr eaLnBrk="1" hangingPunct="1"/>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28</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We have developed</a:t>
            </a:r>
            <a:r>
              <a:rPr lang="en-US" altLang="en-US" baseline="0" dirty="0" smtClean="0"/>
              <a:t> a SOM Research Web page, that you can access from the University of Oklahoma Health Sciences Center, Lee Mitchener Tolbert Center for Developmental Disabilities &amp; Autism web sites. See the navigation and direct links on this slide.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Included on the SOM Research Web page are an introduction to</a:t>
            </a:r>
            <a:r>
              <a:rPr lang="en-US" altLang="en-US" baseline="0" dirty="0" smtClean="0"/>
              <a:t> and contact for our National IES SOM Validation Study. In addition we have included password protected tools and items for the reliability training, that your SSC will have access too. Further the web page includes additional research tools for you for example the Gross Motor Function Classification System and the Manual Ability Classification System hyperlinks.</a:t>
            </a:r>
            <a:endParaRPr lang="en-US" altLang="en-US" dirty="0" smtClean="0"/>
          </a:p>
          <a:p>
            <a:pPr eaLnBrk="1" hangingPunct="1"/>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29</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Now it is time to begin</a:t>
            </a:r>
            <a:r>
              <a:rPr lang="en-US" altLang="en-US" baseline="0" dirty="0" smtClean="0"/>
              <a:t> the SOM reliability training. Your SSC will assist you with the SOM Reliability Video, the SOM Items for Reliability form, and the SOM Reliability Excel Sheet for scoring.</a:t>
            </a:r>
          </a:p>
          <a:p>
            <a:pPr eaLnBrk="1" hangingPunct="1"/>
            <a:endParaRPr lang="en-US" altLang="en-US" baseline="0" dirty="0" smtClean="0"/>
          </a:p>
          <a:p>
            <a:pPr eaLnBrk="1" hangingPunct="1"/>
            <a:r>
              <a:rPr lang="en-US" altLang="en-US" baseline="0" dirty="0" smtClean="0"/>
              <a:t>Thank you again for your participation in this study.</a:t>
            </a:r>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3</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smtClean="0"/>
              <a:t>We</a:t>
            </a:r>
            <a:r>
              <a:rPr lang="en-US" altLang="en-US" sz="1100" baseline="0" dirty="0" smtClean="0"/>
              <a:t> developed the </a:t>
            </a:r>
            <a:r>
              <a:rPr lang="en-US" altLang="en-US" sz="1100" dirty="0" smtClean="0"/>
              <a:t>SOM ,  a minimal data set for program evaluation of occupational therapy and physical therapy services provided in school settings, to</a:t>
            </a:r>
            <a:r>
              <a:rPr lang="en-US" altLang="en-US" sz="1100" baseline="0" dirty="0" smtClean="0"/>
              <a:t> </a:t>
            </a:r>
            <a:r>
              <a:rPr lang="en-US" altLang="en-US" sz="1100" dirty="0" smtClean="0"/>
              <a:t>gather information about a large number of students on an on-going basis, with the fewest number of items needed</a:t>
            </a:r>
            <a:r>
              <a:rPr lang="en-US" altLang="en-US" sz="1100" dirty="0" smtClean="0">
                <a:cs typeface="Times New Roman" pitchFamily="18" charset="0"/>
              </a:rPr>
              <a:t>.</a:t>
            </a:r>
            <a:r>
              <a:rPr lang="en-US" altLang="en-US" sz="1100" baseline="0" dirty="0" smtClean="0">
                <a:cs typeface="Times New Roman" pitchFamily="18" charset="0"/>
              </a:rPr>
              <a:t> We wanted it to be  c</a:t>
            </a:r>
            <a:r>
              <a:rPr lang="en-US" altLang="en-US" sz="1100" dirty="0" smtClean="0">
                <a:cs typeface="Times New Roman" pitchFamily="18" charset="0"/>
              </a:rPr>
              <a:t>omprehensive, responsive, and timely .</a:t>
            </a:r>
            <a:endParaRPr lang="en-US" altLang="en-US" sz="1100" dirty="0" smtClean="0">
              <a:cs typeface="+mn-cs"/>
            </a:endParaRPr>
          </a:p>
          <a:p>
            <a:r>
              <a:rPr lang="en-US" altLang="en-US" sz="1100" dirty="0" smtClean="0"/>
              <a:t>Thus, the SOM takes about 10 minutes to administer when a therapist is familiar with the student, and  requires</a:t>
            </a:r>
            <a:r>
              <a:rPr lang="en-US" altLang="en-US" sz="1100" baseline="0" dirty="0" smtClean="0"/>
              <a:t>  n</a:t>
            </a:r>
            <a:r>
              <a:rPr lang="en-US" altLang="en-US" sz="1100" dirty="0" smtClean="0"/>
              <a:t>o manipulatives or supplies, just a test form.</a:t>
            </a:r>
          </a:p>
          <a:p>
            <a:r>
              <a:rPr lang="en-US" sz="1100" dirty="0" smtClean="0"/>
              <a:t>The</a:t>
            </a:r>
            <a:r>
              <a:rPr lang="en-US" sz="1100" baseline="0" dirty="0" smtClean="0"/>
              <a:t> SOM is c</a:t>
            </a:r>
            <a:r>
              <a:rPr lang="en-US" sz="1100" dirty="0" smtClean="0"/>
              <a:t>riterion-referenced, judgement/observational based., therefor direct handling of the child is not necessary.</a:t>
            </a:r>
            <a:endParaRPr lang="en-US" altLang="en-US" sz="1100" dirty="0" smtClean="0"/>
          </a:p>
          <a:p>
            <a:r>
              <a:rPr lang="en-US" altLang="en-US" sz="1100" dirty="0" smtClean="0"/>
              <a:t>Currently, no tool exists that measures the outcomes of students ages 3-21 years who receive school-based occupational therapy and physical therapy</a:t>
            </a:r>
          </a:p>
          <a:p>
            <a:pPr eaLnBrk="1" hangingPunct="1"/>
            <a:endParaRPr lang="en-US" altLang="en-US" sz="1100" dirty="0" smtClean="0">
              <a:cs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30</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[No audio]</a:t>
            </a:r>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a:solidFill>
                  <a:prstClr val="black"/>
                </a:solidFill>
              </a:rPr>
              <a:pPr eaLnBrk="1" hangingPunct="1"/>
              <a:t>4</a:t>
            </a:fld>
            <a:endParaRPr lang="en-US" alt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smtClean="0"/>
              <a:t>Therapists traditionally have measured outcomes of individual students  but aggregation of data </a:t>
            </a:r>
            <a:r>
              <a:rPr lang="en-US" altLang="en-US" i="1" dirty="0" smtClean="0"/>
              <a:t>across</a:t>
            </a:r>
            <a:r>
              <a:rPr lang="en-US" altLang="en-US" dirty="0" smtClean="0"/>
              <a:t> students is important for program evaluation purposes and to understand the characteristics of particular groups of students </a:t>
            </a:r>
          </a:p>
          <a:p>
            <a:pPr>
              <a:lnSpc>
                <a:spcPct val="90000"/>
              </a:lnSpc>
            </a:pPr>
            <a:r>
              <a:rPr lang="en-US" altLang="en-US" dirty="0" smtClean="0"/>
              <a:t>Program evaluation allows identification and comparison of overall student outcomes at local, state, or national levels, and also can identify variables with which various outcomes are associated such as service delivery models, types of interventions, child characteristics, and service intensity and frequency</a:t>
            </a:r>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5</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Because schools are  prevalent employment settings for both OTs and PTS, and because</a:t>
            </a:r>
            <a:r>
              <a:rPr lang="en-US" altLang="en-US" sz="1200" baseline="0" dirty="0" smtClean="0"/>
              <a:t> </a:t>
            </a:r>
            <a:r>
              <a:rPr lang="en-US" altLang="en-US" sz="1200" dirty="0" smtClean="0"/>
              <a:t>OT and PT services are mandated by IDEA , and because therapists are </a:t>
            </a:r>
            <a:r>
              <a:rPr lang="en-US" altLang="en-US" sz="1200" dirty="0" smtClean="0">
                <a:cs typeface="Times New Roman" pitchFamily="18" charset="0"/>
              </a:rPr>
              <a:t>responsible for evaluating the effectiveness of their interventions and the outcomes of the students they serve, we designed</a:t>
            </a:r>
            <a:r>
              <a:rPr lang="en-US" altLang="en-US" sz="1200" baseline="0" dirty="0" smtClean="0">
                <a:cs typeface="Times New Roman" pitchFamily="18" charset="0"/>
              </a:rPr>
              <a:t> the SOM based on the construct of </a:t>
            </a:r>
            <a:r>
              <a:rPr lang="en-US" altLang="en-US" sz="1200" dirty="0" smtClean="0"/>
              <a:t>Outcomes of students who receive school-based occupational therapy and physical  therapy.</a:t>
            </a:r>
          </a:p>
          <a:p>
            <a:pPr lvl="2"/>
            <a:endParaRPr lang="en-US" sz="1200" dirty="0" smtClean="0"/>
          </a:p>
          <a:p>
            <a:endParaRPr lang="en-US" altLang="en-US" sz="1200" dirty="0" smtClean="0">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6</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sz="1100" dirty="0" smtClean="0"/>
              <a:t>The SOM theoretical framework is based on the International Classification of Functioning Disability and Health (ICF), with participation being the construct of measurement . Participation is defined as the nature and extent of involvement at various levels of participation</a:t>
            </a:r>
            <a:r>
              <a:rPr lang="en-US" sz="1100" baseline="0" dirty="0" smtClean="0"/>
              <a:t> including </a:t>
            </a:r>
            <a:r>
              <a:rPr lang="en-US" sz="1100" dirty="0" smtClean="0"/>
              <a:t> engagement, involvement, and motivation</a:t>
            </a:r>
          </a:p>
          <a:p>
            <a:pPr lvl="2"/>
            <a:r>
              <a:rPr lang="en-US" sz="1100" dirty="0" smtClean="0"/>
              <a:t>Nature of participation in the school setting requires acquiring knowledge, </a:t>
            </a:r>
            <a:r>
              <a:rPr lang="en-US" sz="1100" i="1" dirty="0" smtClean="0"/>
              <a:t>expressing learning, assuming a student’s role, and performing self care, and mobility. </a:t>
            </a:r>
            <a:r>
              <a:rPr lang="en-US" sz="1100" i="0" dirty="0" smtClean="0"/>
              <a:t>The</a:t>
            </a:r>
            <a:r>
              <a:rPr lang="en-US" sz="1100" i="0" baseline="0" dirty="0" smtClean="0"/>
              <a:t> </a:t>
            </a:r>
            <a:r>
              <a:rPr lang="en-US" sz="1100" dirty="0" smtClean="0"/>
              <a:t>SOM domains include</a:t>
            </a:r>
            <a:r>
              <a:rPr lang="en-US" sz="1100" baseline="0" dirty="0" smtClean="0"/>
              <a:t> the latter five.</a:t>
            </a:r>
            <a:r>
              <a:rPr lang="en-US" sz="1100" dirty="0" smtClean="0"/>
              <a:t> </a:t>
            </a:r>
          </a:p>
          <a:p>
            <a:pPr lvl="2"/>
            <a:r>
              <a:rPr lang="en-US" sz="1100" dirty="0" smtClean="0"/>
              <a:t>The extent of student participation is measured through Ability (items students can do), capability (items students have the potential to do), engagement (students actual participation in any activity/item to learn), and is</a:t>
            </a:r>
            <a:r>
              <a:rPr lang="en-US" sz="1100" baseline="0" dirty="0" smtClean="0"/>
              <a:t> measured through our Likert rating scale , with s</a:t>
            </a:r>
            <a:r>
              <a:rPr lang="en-US" sz="1100" dirty="0" smtClean="0"/>
              <a:t>everity , the extent of student limitation , classified on the SOM by the Gross Motor Classification System – GMFCS, and the Manual Ability Classification System-MACs</a:t>
            </a:r>
          </a:p>
          <a:p>
            <a:pPr eaLnBrk="1" hangingPunct="1"/>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a:solidFill>
                  <a:prstClr val="black"/>
                </a:solidFill>
              </a:rPr>
              <a:pPr eaLnBrk="1" hangingPunct="1"/>
              <a:t>7</a:t>
            </a:fld>
            <a:endParaRPr lang="en-US" alt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mentioned</a:t>
            </a:r>
            <a:r>
              <a:rPr lang="en-US" baseline="0" dirty="0" smtClean="0"/>
              <a:t> in the OHSC Research Study Introduction </a:t>
            </a:r>
            <a:r>
              <a:rPr lang="en-US" baseline="0" dirty="0" err="1" smtClean="0"/>
              <a:t>ppt</a:t>
            </a:r>
            <a:r>
              <a:rPr lang="en-US" baseline="0" dirty="0" smtClean="0"/>
              <a:t>, we have conducted methodologic research of the SOM. </a:t>
            </a:r>
          </a:p>
          <a:p>
            <a:r>
              <a:rPr lang="en-US" baseline="0" dirty="0" smtClean="0"/>
              <a:t>This slide, #7, and the following slide, #8, show our initial  research and results. The next two slides, slide #9, and slide #10, demonstrate our most recent research and results. Please take the time to review these slides to appraise the SOM’s current psychometric properties. Click the &lt;enter&gt; or forward arrow keys to advance through these 4 slides. The audio will continue on slide # 11.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a:solidFill>
                  <a:prstClr val="black"/>
                </a:solidFill>
              </a:rPr>
              <a:pPr eaLnBrk="1" hangingPunct="1"/>
              <a:t>8</a:t>
            </a:fld>
            <a:endParaRPr lang="en-US" alt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[No audio]</a:t>
            </a:r>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A6B51-5400-4688-8374-5C51865964D7}" type="slidenum">
              <a:rPr lang="en-US" altLang="en-US" smtClean="0"/>
              <a:pPr eaLnBrk="1" hangingPunct="1"/>
              <a:t>9</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[No audio]</a:t>
            </a:r>
          </a:p>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412EA5-B339-4DD0-9753-BFAE249715FA}"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1342556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12EA5-B339-4DD0-9753-BFAE249715FA}"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368562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12EA5-B339-4DD0-9753-BFAE249715FA}"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879737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3490" name="Group 1026"/>
          <p:cNvGrpSpPr>
            <a:grpSpLocks/>
          </p:cNvGrpSpPr>
          <p:nvPr/>
        </p:nvGrpSpPr>
        <p:grpSpPr bwMode="auto">
          <a:xfrm>
            <a:off x="-1035050" y="1552575"/>
            <a:ext cx="10179050" cy="5305425"/>
            <a:chOff x="-652" y="978"/>
            <a:chExt cx="6412" cy="3342"/>
          </a:xfrm>
        </p:grpSpPr>
        <p:sp>
          <p:nvSpPr>
            <p:cNvPr id="63491" name="Freeform 1027"/>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pPr>
              <a:endParaRPr lang="en-US" sz="2400">
                <a:solidFill>
                  <a:srgbClr val="FFFFFF"/>
                </a:solidFill>
              </a:endParaRPr>
            </a:p>
          </p:txBody>
        </p:sp>
        <p:sp>
          <p:nvSpPr>
            <p:cNvPr id="63492" name="Arc 1028"/>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fontAlgn="base">
                <a:spcBef>
                  <a:spcPct val="0"/>
                </a:spcBef>
                <a:spcAft>
                  <a:spcPct val="0"/>
                </a:spcAft>
              </a:pPr>
              <a:endParaRPr lang="en-US" sz="2400">
                <a:solidFill>
                  <a:srgbClr val="FFFFFF"/>
                </a:solidFill>
              </a:endParaRPr>
            </a:p>
          </p:txBody>
        </p:sp>
      </p:grpSp>
      <p:sp>
        <p:nvSpPr>
          <p:cNvPr id="63493" name="Rectangle 1029"/>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63494" name="Rectangle 1030"/>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63495" name="Rectangle 1031"/>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63496" name="Rectangle 1032"/>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63497" name="Rectangle 1033"/>
          <p:cNvSpPr>
            <a:spLocks noGrp="1" noChangeArrowheads="1"/>
          </p:cNvSpPr>
          <p:nvPr>
            <p:ph type="sldNum" sz="quarter" idx="4"/>
          </p:nvPr>
        </p:nvSpPr>
        <p:spPr/>
        <p:txBody>
          <a:bodyPr/>
          <a:lstStyle>
            <a:lvl1pPr>
              <a:defRPr/>
            </a:lvl1pPr>
          </a:lstStyle>
          <a:p>
            <a:fld id="{22F6BE15-58AC-4AAF-809D-4283540B91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7040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76E4AE-45E7-413B-9EAA-7B4F4C7B670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9245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C930CAF-0E2F-4901-9A4E-7843FABFD9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4890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75742A8-29F0-4207-B0CD-57F1593B23B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525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64C1AAD-3D86-4BF5-A455-841503635C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50166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CA84B67-FC16-48CF-BEB2-B3C1B3E7F9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30617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D2288D2-DFA7-4937-8615-4A231B9759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0338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58C48D-3AF2-4AFE-A52D-5D03C23621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85383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12EA5-B339-4DD0-9753-BFAE249715FA}"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2299352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F8CAAFB-7261-492A-937A-6B54D6843D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20156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CADE4E3-DD90-471A-87E2-F998F169091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5642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C53C340-A5B4-4B3E-BFE7-56AB560B1BD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547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412EA5-B339-4DD0-9753-BFAE249715FA}"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70282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412EA5-B339-4DD0-9753-BFAE249715FA}"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3035766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412EA5-B339-4DD0-9753-BFAE249715FA}" type="datetimeFigureOut">
              <a:rPr lang="en-US" smtClean="0"/>
              <a:t>6/23/2017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3319790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412EA5-B339-4DD0-9753-BFAE249715FA}" type="datetimeFigureOut">
              <a:rPr lang="en-US" smtClean="0"/>
              <a:t>6/23/2017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3362423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12EA5-B339-4DD0-9753-BFAE249715FA}" type="datetimeFigureOut">
              <a:rPr lang="en-US" smtClean="0"/>
              <a:t>6/23/2017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250749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412EA5-B339-4DD0-9753-BFAE249715FA}"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308805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412EA5-B339-4DD0-9753-BFAE249715FA}"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24F69-012A-4800-A2C0-13A7E4214963}" type="slidenum">
              <a:rPr lang="en-US" smtClean="0"/>
              <a:t>‹#›</a:t>
            </a:fld>
            <a:endParaRPr lang="en-US"/>
          </a:p>
        </p:txBody>
      </p:sp>
    </p:spTree>
    <p:extLst>
      <p:ext uri="{BB962C8B-B14F-4D97-AF65-F5344CB8AC3E}">
        <p14:creationId xmlns:p14="http://schemas.microsoft.com/office/powerpoint/2010/main" val="3359049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12EA5-B339-4DD0-9753-BFAE249715FA}" type="datetimeFigureOut">
              <a:rPr lang="en-US" smtClean="0"/>
              <a:t>6/23/2017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24F69-012A-4800-A2C0-13A7E4214963}" type="slidenum">
              <a:rPr lang="en-US" smtClean="0"/>
              <a:t>‹#›</a:t>
            </a:fld>
            <a:endParaRPr lang="en-US"/>
          </a:p>
        </p:txBody>
      </p:sp>
    </p:spTree>
    <p:extLst>
      <p:ext uri="{BB962C8B-B14F-4D97-AF65-F5344CB8AC3E}">
        <p14:creationId xmlns:p14="http://schemas.microsoft.com/office/powerpoint/2010/main" val="544520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pPr>
              <a:endParaRPr lang="en-US" sz="2400">
                <a:solidFill>
                  <a:srgbClr val="FFFFFF"/>
                </a:solidFill>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fontAlgn="base">
                <a:spcBef>
                  <a:spcPct val="0"/>
                </a:spcBef>
                <a:spcAft>
                  <a:spcPct val="0"/>
                </a:spcAft>
              </a:pPr>
              <a:endParaRPr lang="en-US" sz="2400">
                <a:solidFill>
                  <a:srgbClr val="FFFFFF"/>
                </a:solidFill>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fontAlgn="base">
              <a:spcBef>
                <a:spcPct val="0"/>
              </a:spcBef>
              <a:spcAft>
                <a:spcPct val="0"/>
              </a:spcAft>
            </a:pPr>
            <a:fld id="{693BCB00-FDC6-45A9-B8BC-C1617FF784D7}" type="slidenum">
              <a:rPr lang="en-US">
                <a:solidFill>
                  <a:srgbClr val="FFFFFF"/>
                </a:solidFill>
              </a:rPr>
              <a:pPr fontAlgn="base">
                <a:spcBef>
                  <a:spcPct val="0"/>
                </a:spcBef>
                <a:spcAft>
                  <a:spcPct val="0"/>
                </a:spcAft>
              </a:pPr>
              <a:t>‹#›</a:t>
            </a:fld>
            <a:endParaRPr lang="en-US">
              <a:solidFill>
                <a:srgbClr val="FFFFFF"/>
              </a:solidFill>
            </a:endParaRPr>
          </a:p>
        </p:txBody>
      </p:sp>
      <p:sp>
        <p:nvSpPr>
          <p:cNvPr id="62473"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0624008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a:solidFill>
            <a:schemeClr val="tx1"/>
          </a:solidFill>
          <a:latin typeface="+mn-lt"/>
        </a:defRPr>
      </a:lvl2pPr>
      <a:lvl3pPr marL="1143000" indent="-228600" algn="l" rtl="0" fontAlgn="base">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fontAlgn="base">
        <a:spcBef>
          <a:spcPct val="20000"/>
        </a:spcBef>
        <a:spcAft>
          <a:spcPct val="0"/>
        </a:spcAft>
        <a:buClr>
          <a:schemeClr val="tx1"/>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9.tmp"/><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alliedhealth.ouhsc.edu/Departments/RehabilitationSciences/CenterofExcellence/LeeMitchenerTolbertCenter.aspx" TargetMode="Externa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hyperlink" Target="http://ouhsc.edu/" TargetMode="External"/><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www.otjoblink.org/links/link04.asp" TargetMode="External"/><Relationship Id="rId4" Type="http://schemas.openxmlformats.org/officeDocument/2006/relationships/hyperlink" Target="http://www.aota.org/-/media/corporate/files/advocacy/hill-day-12/hill-day-ot-fact-sheet.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ctrTitle"/>
          </p:nvPr>
        </p:nvSpPr>
        <p:spPr>
          <a:xfrm>
            <a:off x="1447800" y="762000"/>
            <a:ext cx="7467600" cy="2971799"/>
          </a:xfrm>
        </p:spPr>
        <p:txBody>
          <a:bodyPr>
            <a:normAutofit/>
          </a:bodyPr>
          <a:lstStyle/>
          <a:p>
            <a:r>
              <a:rPr lang="en-US" sz="3600" b="1" dirty="0" smtClean="0"/>
              <a:t>The School Outcomes</a:t>
            </a:r>
            <a:br>
              <a:rPr lang="en-US" sz="3600" b="1" dirty="0" smtClean="0"/>
            </a:br>
            <a:r>
              <a:rPr lang="en-US" sz="3600" b="1" dirty="0" smtClean="0"/>
              <a:t> Measure (SOM)™ </a:t>
            </a:r>
            <a:r>
              <a:rPr lang="en-US" sz="3200" b="1" dirty="0" smtClean="0"/>
              <a:t/>
            </a:r>
            <a:br>
              <a:rPr lang="en-US" sz="3200" b="1" dirty="0" smtClean="0"/>
            </a:br>
            <a:r>
              <a:rPr lang="en-US" sz="3200" b="1" dirty="0" smtClean="0"/>
              <a:t>Overview</a:t>
            </a:r>
            <a:endParaRPr lang="en-US" sz="2800" b="1" dirty="0"/>
          </a:p>
        </p:txBody>
      </p:sp>
      <p:sp>
        <p:nvSpPr>
          <p:cNvPr id="3" name="Subtitle 2"/>
          <p:cNvSpPr>
            <a:spLocks noGrp="1"/>
          </p:cNvSpPr>
          <p:nvPr>
            <p:ph type="subTitle" idx="1"/>
          </p:nvPr>
        </p:nvSpPr>
        <p:spPr>
          <a:xfrm>
            <a:off x="1676400" y="4114800"/>
            <a:ext cx="6943725" cy="2438400"/>
          </a:xfrm>
        </p:spPr>
        <p:txBody>
          <a:bodyPr>
            <a:normAutofit/>
          </a:bodyPr>
          <a:lstStyle/>
          <a:p>
            <a:pPr lvl="0" algn="r"/>
            <a:r>
              <a:rPr lang="en-US" sz="2700" dirty="0">
                <a:solidFill>
                  <a:schemeClr val="tx1"/>
                </a:solidFill>
              </a:rPr>
              <a:t>Sandra H. Arnold, PT, PhD</a:t>
            </a:r>
          </a:p>
          <a:p>
            <a:pPr lvl="0" algn="r"/>
            <a:r>
              <a:rPr lang="en-US" sz="2700" dirty="0">
                <a:solidFill>
                  <a:schemeClr val="tx1"/>
                </a:solidFill>
              </a:rPr>
              <a:t>University of Oklahoma Health Sciences Center</a:t>
            </a:r>
          </a:p>
          <a:p>
            <a:pPr lvl="0" algn="r"/>
            <a:r>
              <a:rPr lang="en-US" sz="2700" dirty="0">
                <a:solidFill>
                  <a:schemeClr val="tx1"/>
                </a:solidFill>
              </a:rPr>
              <a:t>Department of Rehabilitation Sciences</a:t>
            </a:r>
          </a:p>
          <a:p>
            <a:pPr lvl="0" algn="r"/>
            <a:r>
              <a:rPr lang="en-US" sz="2700" dirty="0" smtClean="0">
                <a:solidFill>
                  <a:schemeClr val="tx1"/>
                </a:solidFill>
              </a:rPr>
              <a:t>sandra-arnold@ouhsc.edu</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5903557"/>
      </p:ext>
    </p:extLst>
  </p:cSld>
  <p:clrMapOvr>
    <a:masterClrMapping/>
  </p:clrMapOvr>
  <mc:AlternateContent xmlns:mc="http://schemas.openxmlformats.org/markup-compatibility/2006">
    <mc:Choice xmlns:p14="http://schemas.microsoft.com/office/powerpoint/2010/main" Requires="p14">
      <p:transition spd="slow" p14:dur="2000" advTm="20653"/>
    </mc:Choice>
    <mc:Fallback>
      <p:transition spd="slow" advTm="20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endParaRPr>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prstClr val="white"/>
                </a:solidFill>
              </a:rPr>
              <a:t>University of Oklahoma Health Sciences Center</a:t>
            </a:r>
            <a:br>
              <a:rPr lang="en-US" altLang="en-US" dirty="0">
                <a:solidFill>
                  <a:prstClr val="white"/>
                </a:solidFill>
              </a:rPr>
            </a:br>
            <a:r>
              <a:rPr lang="en-US" altLang="en-US" dirty="0">
                <a:solidFill>
                  <a:prstClr val="white"/>
                </a:solidFill>
              </a:rPr>
              <a:t>College of Allied Health, Department of Rehabilitation 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prstClr val="white"/>
              </a:solidFill>
            </a:endParaRPr>
          </a:p>
        </p:txBody>
      </p:sp>
      <p:sp>
        <p:nvSpPr>
          <p:cNvPr id="4" name="Title 3"/>
          <p:cNvSpPr>
            <a:spLocks noGrp="1"/>
          </p:cNvSpPr>
          <p:nvPr>
            <p:ph type="title"/>
          </p:nvPr>
        </p:nvSpPr>
        <p:spPr>
          <a:xfrm>
            <a:off x="1371600" y="533400"/>
            <a:ext cx="7391400" cy="1143000"/>
          </a:xfrm>
        </p:spPr>
        <p:txBody>
          <a:bodyPr>
            <a:normAutofit/>
          </a:bodyPr>
          <a:lstStyle/>
          <a:p>
            <a:pPr algn="l"/>
            <a:r>
              <a:rPr lang="en-US" altLang="en-US" dirty="0" smtClean="0">
                <a:cs typeface="Times New Roman" pitchFamily="18" charset="0"/>
              </a:rPr>
              <a:t>SOM Properties at</a:t>
            </a:r>
            <a:r>
              <a:rPr lang="en-US" altLang="en-US" baseline="0" dirty="0" smtClean="0">
                <a:cs typeface="Times New Roman" pitchFamily="18" charset="0"/>
              </a:rPr>
              <a:t> this time…</a:t>
            </a:r>
            <a:endParaRPr lang="en-US" dirty="0"/>
          </a:p>
        </p:txBody>
      </p:sp>
      <p:sp>
        <p:nvSpPr>
          <p:cNvPr id="5" name="Content Placeholder 4"/>
          <p:cNvSpPr>
            <a:spLocks noGrp="1"/>
          </p:cNvSpPr>
          <p:nvPr>
            <p:ph idx="1"/>
          </p:nvPr>
        </p:nvSpPr>
        <p:spPr>
          <a:xfrm>
            <a:off x="1295400" y="1676400"/>
            <a:ext cx="7620000" cy="4830763"/>
          </a:xfrm>
        </p:spPr>
        <p:txBody>
          <a:bodyPr>
            <a:normAutofit fontScale="77500" lnSpcReduction="20000"/>
          </a:bodyPr>
          <a:lstStyle/>
          <a:p>
            <a:r>
              <a:rPr lang="en-US" altLang="en-US" sz="3600" dirty="0" smtClean="0">
                <a:cs typeface="Times New Roman" pitchFamily="18" charset="0"/>
              </a:rPr>
              <a:t>Concurrent with the PEDI (best with mobility) and the SFA (best </a:t>
            </a:r>
            <a:r>
              <a:rPr lang="en-US" altLang="en-US" sz="3600" smtClean="0">
                <a:cs typeface="Times New Roman" pitchFamily="18" charset="0"/>
              </a:rPr>
              <a:t>with Self-care</a:t>
            </a:r>
            <a:r>
              <a:rPr lang="en-US" altLang="en-US" sz="3600" dirty="0" smtClean="0">
                <a:cs typeface="Times New Roman" pitchFamily="18" charset="0"/>
              </a:rPr>
              <a:t>, Mobility, and Assuming Student’s Role)</a:t>
            </a:r>
          </a:p>
          <a:p>
            <a:pPr rtl="0" eaLnBrk="1" latinLnBrk="0" hangingPunct="1"/>
            <a:r>
              <a:rPr lang="en-US" sz="3200" kern="1200" dirty="0" smtClean="0">
                <a:solidFill>
                  <a:schemeClr val="tx1"/>
                </a:solidFill>
                <a:effectLst/>
                <a:latin typeface="+mn-lt"/>
                <a:ea typeface="+mn-ea"/>
                <a:cs typeface="+mn-cs"/>
              </a:rPr>
              <a:t>Reduction of items </a:t>
            </a:r>
            <a:endParaRPr lang="en-US" sz="3200" dirty="0" smtClean="0">
              <a:effectLst/>
            </a:endParaRPr>
          </a:p>
          <a:p>
            <a:pPr rtl="0" eaLnBrk="1" latinLnBrk="0" hangingPunct="1"/>
            <a:r>
              <a:rPr lang="en-US" sz="3200" kern="1200" dirty="0" smtClean="0">
                <a:solidFill>
                  <a:schemeClr val="tx1"/>
                </a:solidFill>
                <a:effectLst/>
                <a:latin typeface="+mn-lt"/>
                <a:ea typeface="+mn-ea"/>
                <a:cs typeface="+mn-cs"/>
              </a:rPr>
              <a:t>SOM is multidimensional </a:t>
            </a:r>
          </a:p>
          <a:p>
            <a:pPr lvl="1"/>
            <a:r>
              <a:rPr lang="en-US" sz="2800" dirty="0" smtClean="0"/>
              <a:t>2-3 potential</a:t>
            </a:r>
            <a:r>
              <a:rPr lang="en-US" sz="2800" kern="1200" dirty="0" smtClean="0">
                <a:solidFill>
                  <a:schemeClr val="tx1"/>
                </a:solidFill>
                <a:effectLst/>
                <a:latin typeface="+mn-lt"/>
                <a:ea typeface="+mn-ea"/>
                <a:cs typeface="+mn-cs"/>
              </a:rPr>
              <a:t> functional subscales</a:t>
            </a:r>
          </a:p>
          <a:p>
            <a:pPr lvl="2"/>
            <a:r>
              <a:rPr lang="en-US" sz="2400" dirty="0" smtClean="0"/>
              <a:t>Mobility, Manipulation in Learning, &amp; Behavior</a:t>
            </a:r>
            <a:endParaRPr lang="en-US" sz="2400" kern="1200" dirty="0" smtClean="0">
              <a:solidFill>
                <a:schemeClr val="tx1"/>
              </a:solidFill>
              <a:effectLst/>
              <a:latin typeface="+mn-lt"/>
              <a:ea typeface="+mn-ea"/>
              <a:cs typeface="+mn-cs"/>
            </a:endParaRPr>
          </a:p>
          <a:p>
            <a:pPr lvl="1"/>
            <a:r>
              <a:rPr lang="en-US" dirty="0" smtClean="0"/>
              <a:t>Subscales can </a:t>
            </a:r>
            <a:r>
              <a:rPr lang="en-US" dirty="0"/>
              <a:t>be used and added separately, rather than a total </a:t>
            </a:r>
            <a:r>
              <a:rPr lang="en-US" dirty="0" smtClean="0"/>
              <a:t>scale</a:t>
            </a:r>
            <a:endParaRPr lang="en-US" sz="2800" kern="1200" dirty="0" smtClean="0">
              <a:solidFill>
                <a:schemeClr val="tx1"/>
              </a:solidFill>
              <a:effectLst/>
              <a:latin typeface="+mn-lt"/>
              <a:ea typeface="+mn-ea"/>
              <a:cs typeface="+mn-cs"/>
            </a:endParaRPr>
          </a:p>
          <a:p>
            <a:r>
              <a:rPr lang="en-US" dirty="0" smtClean="0"/>
              <a:t>Little redundancy and wide range of items that discriminate between students</a:t>
            </a:r>
            <a:endParaRPr lang="en-US" dirty="0" smtClean="0">
              <a:effectLst/>
            </a:endParaRPr>
          </a:p>
          <a:p>
            <a:pPr rtl="0" eaLnBrk="1" latinLnBrk="0" hangingPunct="1"/>
            <a:r>
              <a:rPr lang="en-US" sz="3200" kern="1200" dirty="0" smtClean="0">
                <a:solidFill>
                  <a:schemeClr val="tx1"/>
                </a:solidFill>
                <a:effectLst/>
                <a:latin typeface="+mn-lt"/>
                <a:ea typeface="+mn-ea"/>
                <a:cs typeface="+mn-cs"/>
              </a:rPr>
              <a:t>May need to add easier mobility items (for Level V) and harder manipulation items (for Level I)</a:t>
            </a:r>
          </a:p>
        </p:txBody>
      </p:sp>
    </p:spTree>
    <p:extLst>
      <p:ext uri="{BB962C8B-B14F-4D97-AF65-F5344CB8AC3E}">
        <p14:creationId xmlns:p14="http://schemas.microsoft.com/office/powerpoint/2010/main" val="1373209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endParaRPr>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prstClr val="white"/>
                </a:solidFill>
              </a:rPr>
              <a:t>University of Oklahoma Health Sciences Center</a:t>
            </a:r>
            <a:br>
              <a:rPr lang="en-US" altLang="en-US" dirty="0">
                <a:solidFill>
                  <a:prstClr val="white"/>
                </a:solidFill>
              </a:rPr>
            </a:br>
            <a:r>
              <a:rPr lang="en-US" altLang="en-US" dirty="0">
                <a:solidFill>
                  <a:prstClr val="white"/>
                </a:solidFill>
              </a:rPr>
              <a:t>College of Allied Health, Department of Rehabilitation 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prstClr val="white"/>
              </a:solidFill>
            </a:endParaRPr>
          </a:p>
        </p:txBody>
      </p:sp>
      <p:sp>
        <p:nvSpPr>
          <p:cNvPr id="4" name="Title 3"/>
          <p:cNvSpPr>
            <a:spLocks noGrp="1"/>
          </p:cNvSpPr>
          <p:nvPr>
            <p:ph type="title"/>
          </p:nvPr>
        </p:nvSpPr>
        <p:spPr>
          <a:xfrm>
            <a:off x="1371600" y="533400"/>
            <a:ext cx="7391400" cy="1143000"/>
          </a:xfrm>
        </p:spPr>
        <p:txBody>
          <a:bodyPr/>
          <a:lstStyle/>
          <a:p>
            <a:pPr algn="l"/>
            <a:r>
              <a:rPr lang="en-US" altLang="en-US" b="1" dirty="0" smtClean="0"/>
              <a:t>Clinical Use and Applications</a:t>
            </a:r>
            <a:endParaRPr lang="en-US" b="1" dirty="0"/>
          </a:p>
        </p:txBody>
      </p:sp>
      <p:sp>
        <p:nvSpPr>
          <p:cNvPr id="5" name="Content Placeholder 4"/>
          <p:cNvSpPr>
            <a:spLocks noGrp="1"/>
          </p:cNvSpPr>
          <p:nvPr>
            <p:ph idx="1"/>
          </p:nvPr>
        </p:nvSpPr>
        <p:spPr>
          <a:xfrm>
            <a:off x="1371600" y="2133600"/>
            <a:ext cx="7391400" cy="4373563"/>
          </a:xfrm>
        </p:spPr>
        <p:txBody>
          <a:bodyPr/>
          <a:lstStyle/>
          <a:p>
            <a:r>
              <a:rPr lang="en-US" altLang="en-US" dirty="0" smtClean="0"/>
              <a:t>The SOM is a practical tool for school-based occupational therapists and physical therapists to use to collect population outcomes of students with disabilities who receive their services </a:t>
            </a:r>
          </a:p>
          <a:p>
            <a:r>
              <a:rPr lang="en-US" altLang="en-US" dirty="0" smtClean="0">
                <a:cs typeface="Times New Roman" pitchFamily="18" charset="0"/>
              </a:rPr>
              <a:t>Continued psychometric testing and revision of the tool is indicated prior to its open access national data collection</a:t>
            </a:r>
            <a:endParaRPr lang="en-US" altLang="en-US" dirty="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4219932"/>
      </p:ext>
    </p:extLst>
  </p:cSld>
  <p:clrMapOvr>
    <a:masterClrMapping/>
  </p:clrMapOvr>
  <mc:AlternateContent xmlns:mc="http://schemas.openxmlformats.org/markup-compatibility/2006">
    <mc:Choice xmlns:p14="http://schemas.microsoft.com/office/powerpoint/2010/main" Requires="p14">
      <p:transition spd="slow" p14:dur="2000" advTm="23728"/>
    </mc:Choice>
    <mc:Fallback>
      <p:transition spd="slow" advTm="23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endParaRPr>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prstClr val="white"/>
                </a:solidFill>
              </a:rPr>
              <a:t>University of Oklahoma Health Sciences Center</a:t>
            </a:r>
            <a:br>
              <a:rPr lang="en-US" altLang="en-US" dirty="0">
                <a:solidFill>
                  <a:prstClr val="white"/>
                </a:solidFill>
              </a:rPr>
            </a:br>
            <a:r>
              <a:rPr lang="en-US" altLang="en-US" dirty="0">
                <a:solidFill>
                  <a:prstClr val="white"/>
                </a:solidFill>
              </a:rPr>
              <a:t>College of Allied Health, Department of Rehabilitation 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prstClr val="white"/>
              </a:solidFill>
            </a:endParaRPr>
          </a:p>
        </p:txBody>
      </p:sp>
      <p:sp>
        <p:nvSpPr>
          <p:cNvPr id="4" name="Title 3"/>
          <p:cNvSpPr>
            <a:spLocks noGrp="1"/>
          </p:cNvSpPr>
          <p:nvPr>
            <p:ph type="title"/>
          </p:nvPr>
        </p:nvSpPr>
        <p:spPr>
          <a:xfrm>
            <a:off x="1371600" y="533400"/>
            <a:ext cx="7391400" cy="1143000"/>
          </a:xfrm>
        </p:spPr>
        <p:txBody>
          <a:bodyPr>
            <a:normAutofit/>
          </a:bodyPr>
          <a:lstStyle/>
          <a:p>
            <a:pPr algn="l"/>
            <a:r>
              <a:rPr lang="en-US" altLang="en-US" dirty="0" smtClean="0"/>
              <a:t>Current Study</a:t>
            </a:r>
            <a:endParaRPr lang="en-US" dirty="0"/>
          </a:p>
        </p:txBody>
      </p:sp>
      <p:sp>
        <p:nvSpPr>
          <p:cNvPr id="5" name="Content Placeholder 4"/>
          <p:cNvSpPr>
            <a:spLocks noGrp="1"/>
          </p:cNvSpPr>
          <p:nvPr>
            <p:ph idx="1"/>
          </p:nvPr>
        </p:nvSpPr>
        <p:spPr>
          <a:xfrm>
            <a:off x="1371600" y="1752600"/>
            <a:ext cx="7391400" cy="4754563"/>
          </a:xfrm>
        </p:spPr>
        <p:txBody>
          <a:bodyPr>
            <a:normAutofit/>
          </a:bodyPr>
          <a:lstStyle/>
          <a:p>
            <a:pPr lvl="0"/>
            <a:r>
              <a:rPr lang="en-US" sz="2400" dirty="0" smtClean="0"/>
              <a:t>Combine </a:t>
            </a:r>
            <a:r>
              <a:rPr lang="en-US" sz="2400" dirty="0" smtClean="0"/>
              <a:t>all </a:t>
            </a:r>
            <a:r>
              <a:rPr lang="en-US" sz="2400" dirty="0" smtClean="0"/>
              <a:t>recent research </a:t>
            </a:r>
            <a:r>
              <a:rPr lang="en-US" sz="2400" dirty="0" smtClean="0"/>
              <a:t>data </a:t>
            </a:r>
            <a:r>
              <a:rPr lang="en-US" sz="2400" dirty="0" smtClean="0"/>
              <a:t>and used </a:t>
            </a:r>
            <a:r>
              <a:rPr lang="en-US" sz="2400" dirty="0" smtClean="0"/>
              <a:t>the Rasch </a:t>
            </a:r>
            <a:r>
              <a:rPr lang="en-US" sz="2400" dirty="0" smtClean="0"/>
              <a:t>Item analysis to develop an updated SOM </a:t>
            </a:r>
            <a:r>
              <a:rPr lang="en-US" sz="2400" dirty="0" smtClean="0"/>
              <a:t>scale </a:t>
            </a:r>
            <a:r>
              <a:rPr lang="en-US" sz="2400" dirty="0" smtClean="0"/>
              <a:t>to be used with </a:t>
            </a:r>
            <a:r>
              <a:rPr lang="en-US" sz="2400" dirty="0" smtClean="0"/>
              <a:t>a nationwide sample of 1200 children that are stratified based on age and level of disability </a:t>
            </a:r>
            <a:r>
              <a:rPr lang="en-US" sz="2400" dirty="0" smtClean="0"/>
              <a:t>severity at baseline (start of school year)</a:t>
            </a:r>
            <a:endParaRPr lang="en-US" sz="2400" dirty="0" smtClean="0"/>
          </a:p>
          <a:p>
            <a:pPr lvl="0"/>
            <a:r>
              <a:rPr lang="en-US" sz="2400" dirty="0" smtClean="0"/>
              <a:t>Re-administer </a:t>
            </a:r>
            <a:r>
              <a:rPr lang="en-US" sz="2400" dirty="0"/>
              <a:t>the SOM at 4.5 and 10 months following </a:t>
            </a:r>
            <a:r>
              <a:rPr lang="en-US" sz="2400" dirty="0" smtClean="0"/>
              <a:t>baseline, and </a:t>
            </a:r>
            <a:r>
              <a:rPr lang="en-US" sz="2400" dirty="0"/>
              <a:t>also administer the PEDI-CAT. Together with anchoring </a:t>
            </a:r>
            <a:r>
              <a:rPr lang="en-US" sz="2400" dirty="0" smtClean="0"/>
              <a:t>Rasch techniques</a:t>
            </a:r>
            <a:r>
              <a:rPr lang="en-US" sz="2400" dirty="0"/>
              <a:t>, determine the SOM change scores that represent a </a:t>
            </a:r>
            <a:r>
              <a:rPr lang="en-US" sz="2400" dirty="0" smtClean="0"/>
              <a:t>MSFD</a:t>
            </a:r>
          </a:p>
          <a:p>
            <a:pPr lvl="0"/>
            <a:r>
              <a:rPr lang="en-US" sz="2400" dirty="0" smtClean="0"/>
              <a:t>Use </a:t>
            </a:r>
            <a:r>
              <a:rPr lang="en-US" sz="2400" dirty="0"/>
              <a:t>the </a:t>
            </a:r>
            <a:r>
              <a:rPr lang="en-US" sz="2400" dirty="0" smtClean="0"/>
              <a:t>REDCap </a:t>
            </a:r>
            <a:r>
              <a:rPr lang="en-US" sz="2400" dirty="0" smtClean="0"/>
              <a:t>to </a:t>
            </a:r>
            <a:r>
              <a:rPr lang="en-US" sz="2400" dirty="0"/>
              <a:t>develop an open access SOM data collection system that can be used </a:t>
            </a:r>
            <a:r>
              <a:rPr lang="en-US" sz="2400" dirty="0" smtClean="0"/>
              <a:t>by </a:t>
            </a:r>
            <a:r>
              <a:rPr lang="en-US" sz="2400" dirty="0"/>
              <a:t>any therapist nationwide. </a:t>
            </a:r>
          </a:p>
          <a:p>
            <a:pPr lvl="0"/>
            <a:endParaRPr lang="en-US" altLang="en-US" sz="2400" dirty="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9021251"/>
      </p:ext>
    </p:extLst>
  </p:cSld>
  <p:clrMapOvr>
    <a:masterClrMapping/>
  </p:clrMapOvr>
  <mc:AlternateContent xmlns:mc="http://schemas.openxmlformats.org/markup-compatibility/2006">
    <mc:Choice xmlns:p14="http://schemas.microsoft.com/office/powerpoint/2010/main" Requires="p14">
      <p:transition spd="slow" p14:dur="2000" advTm="58723"/>
    </mc:Choice>
    <mc:Fallback>
      <p:transition spd="slow" advTm="5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1143000"/>
          </a:xfrm>
        </p:spPr>
        <p:txBody>
          <a:bodyPr/>
          <a:lstStyle/>
          <a:p>
            <a:pPr algn="l"/>
            <a:r>
              <a:rPr lang="en-US" altLang="en-US" b="1" dirty="0" smtClean="0">
                <a:cs typeface="Times New Roman" pitchFamily="18" charset="0"/>
              </a:rPr>
              <a:t>SOM Content</a:t>
            </a:r>
            <a:endParaRPr lang="en-US" b="1" dirty="0"/>
          </a:p>
        </p:txBody>
      </p:sp>
      <p:sp>
        <p:nvSpPr>
          <p:cNvPr id="5" name="Content Placeholder 4"/>
          <p:cNvSpPr>
            <a:spLocks noGrp="1"/>
          </p:cNvSpPr>
          <p:nvPr>
            <p:ph idx="1"/>
          </p:nvPr>
        </p:nvSpPr>
        <p:spPr>
          <a:xfrm>
            <a:off x="1371600" y="1600200"/>
            <a:ext cx="7391400" cy="4953000"/>
          </a:xfrm>
        </p:spPr>
        <p:txBody>
          <a:bodyPr>
            <a:normAutofit fontScale="77500" lnSpcReduction="20000"/>
          </a:bodyPr>
          <a:lstStyle/>
          <a:p>
            <a:pPr>
              <a:lnSpc>
                <a:spcPct val="90000"/>
              </a:lnSpc>
            </a:pPr>
            <a:r>
              <a:rPr lang="en-US" altLang="en-US" sz="3600" dirty="0" smtClean="0">
                <a:cs typeface="Times New Roman" pitchFamily="18" charset="0"/>
              </a:rPr>
              <a:t>Demographics</a:t>
            </a:r>
          </a:p>
          <a:p>
            <a:pPr marL="0" indent="0">
              <a:lnSpc>
                <a:spcPct val="90000"/>
              </a:lnSpc>
              <a:buNone/>
            </a:pPr>
            <a:endParaRPr lang="en-US" altLang="en-US" sz="3600" dirty="0" smtClean="0">
              <a:cs typeface="Times New Roman" pitchFamily="18" charset="0"/>
            </a:endParaRPr>
          </a:p>
          <a:p>
            <a:pPr lvl="1">
              <a:lnSpc>
                <a:spcPct val="90000"/>
              </a:lnSpc>
            </a:pPr>
            <a:r>
              <a:rPr lang="en-US" altLang="en-US" b="1" dirty="0" smtClean="0">
                <a:cs typeface="Times New Roman" pitchFamily="18" charset="0"/>
              </a:rPr>
              <a:t>Student Information </a:t>
            </a:r>
            <a:r>
              <a:rPr lang="en-US" altLang="en-US" dirty="0" smtClean="0">
                <a:cs typeface="Times New Roman" pitchFamily="18" charset="0"/>
              </a:rPr>
              <a:t>(Age, DOB, grade level, sex, ethnicity, Primary </a:t>
            </a:r>
            <a:r>
              <a:rPr lang="en-US" altLang="en-US" dirty="0" err="1" smtClean="0">
                <a:cs typeface="Times New Roman" pitchFamily="18" charset="0"/>
              </a:rPr>
              <a:t>Dx</a:t>
            </a:r>
            <a:r>
              <a:rPr lang="en-US" altLang="en-US" dirty="0" smtClean="0">
                <a:cs typeface="Times New Roman" pitchFamily="18" charset="0"/>
              </a:rPr>
              <a:t>, GMFCS and MACs levels, educational setting, AT and equipment use)</a:t>
            </a:r>
          </a:p>
          <a:p>
            <a:pPr marL="457200" lvl="1" indent="0">
              <a:lnSpc>
                <a:spcPct val="90000"/>
              </a:lnSpc>
              <a:buNone/>
            </a:pPr>
            <a:endParaRPr lang="en-US" altLang="en-US" dirty="0" smtClean="0">
              <a:cs typeface="Times New Roman" pitchFamily="18" charset="0"/>
            </a:endParaRPr>
          </a:p>
          <a:p>
            <a:pPr lvl="1">
              <a:lnSpc>
                <a:spcPct val="90000"/>
              </a:lnSpc>
            </a:pPr>
            <a:r>
              <a:rPr lang="en-US" altLang="en-US" b="1" dirty="0" smtClean="0">
                <a:cs typeface="Times New Roman" pitchFamily="18" charset="0"/>
              </a:rPr>
              <a:t>Student’s IEP Information </a:t>
            </a:r>
            <a:r>
              <a:rPr lang="en-US" altLang="en-US" dirty="0" smtClean="0">
                <a:cs typeface="Times New Roman" pitchFamily="18" charset="0"/>
              </a:rPr>
              <a:t>(IDEA disability category, educational placement, frequency and duratio</a:t>
            </a:r>
            <a:r>
              <a:rPr lang="en-US" altLang="en-US" dirty="0">
                <a:cs typeface="Times New Roman" pitchFamily="18" charset="0"/>
              </a:rPr>
              <a:t>n</a:t>
            </a:r>
            <a:r>
              <a:rPr lang="en-US" altLang="en-US" dirty="0" smtClean="0">
                <a:cs typeface="Times New Roman" pitchFamily="18" charset="0"/>
              </a:rPr>
              <a:t> of therapy visit</a:t>
            </a:r>
          </a:p>
          <a:p>
            <a:pPr marL="457200" lvl="1" indent="0">
              <a:lnSpc>
                <a:spcPct val="90000"/>
              </a:lnSpc>
              <a:buNone/>
            </a:pPr>
            <a:endParaRPr lang="en-US" altLang="en-US" dirty="0" smtClean="0">
              <a:cs typeface="Times New Roman" pitchFamily="18" charset="0"/>
            </a:endParaRPr>
          </a:p>
          <a:p>
            <a:pPr lvl="1">
              <a:lnSpc>
                <a:spcPct val="90000"/>
              </a:lnSpc>
            </a:pPr>
            <a:r>
              <a:rPr lang="en-US" altLang="en-US" b="1" dirty="0" smtClean="0">
                <a:cs typeface="Times New Roman" pitchFamily="18" charset="0"/>
              </a:rPr>
              <a:t>Related Services Information</a:t>
            </a:r>
            <a:r>
              <a:rPr lang="en-US" altLang="en-US" dirty="0" smtClean="0">
                <a:cs typeface="Times New Roman" pitchFamily="18" charset="0"/>
              </a:rPr>
              <a:t> (most frequent service provider and environment for intervention, contact with teacher and parent/caregiver, outside of school OT and PT services, and number of visits per year)</a:t>
            </a:r>
          </a:p>
          <a:p>
            <a:pPr marL="457200" lvl="1" indent="0">
              <a:lnSpc>
                <a:spcPct val="90000"/>
              </a:lnSpc>
              <a:buNone/>
            </a:pPr>
            <a:endParaRPr lang="en-US" altLang="en-US" b="1" dirty="0" smtClean="0">
              <a:cs typeface="Times New Roman" pitchFamily="18" charset="0"/>
            </a:endParaRPr>
          </a:p>
          <a:p>
            <a:pPr lvl="1">
              <a:lnSpc>
                <a:spcPct val="90000"/>
              </a:lnSpc>
            </a:pPr>
            <a:r>
              <a:rPr lang="en-US" altLang="en-US" b="1" dirty="0" smtClean="0">
                <a:cs typeface="Times New Roman" pitchFamily="18" charset="0"/>
              </a:rPr>
              <a:t>Therapist Information</a:t>
            </a:r>
            <a:r>
              <a:rPr lang="en-US" altLang="en-US" dirty="0" smtClean="0">
                <a:cs typeface="Times New Roman" pitchFamily="18" charset="0"/>
              </a:rPr>
              <a:t> (ID, profession, years of experience, years worked with student)</a:t>
            </a:r>
            <a:endParaRPr lang="en-US" altLang="en-US" b="1" dirty="0" smtClean="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7810036"/>
      </p:ext>
    </p:extLst>
  </p:cSld>
  <p:clrMapOvr>
    <a:masterClrMapping/>
  </p:clrMapOvr>
  <mc:AlternateContent xmlns:mc="http://schemas.openxmlformats.org/markup-compatibility/2006">
    <mc:Choice xmlns:p14="http://schemas.microsoft.com/office/powerpoint/2010/main" Requires="p14">
      <p:transition spd="slow" p14:dur="2000" advTm="32849"/>
    </mc:Choice>
    <mc:Fallback>
      <p:transition spd="slow" advTm="3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1143000"/>
          </a:xfrm>
        </p:spPr>
        <p:txBody>
          <a:bodyPr/>
          <a:lstStyle/>
          <a:p>
            <a:pPr algn="l"/>
            <a:endParaRPr lang="en-US" dirty="0"/>
          </a:p>
        </p:txBody>
      </p:sp>
      <p:sp>
        <p:nvSpPr>
          <p:cNvPr id="5" name="Content Placeholder 4"/>
          <p:cNvSpPr>
            <a:spLocks noGrp="1"/>
          </p:cNvSpPr>
          <p:nvPr>
            <p:ph idx="1"/>
          </p:nvPr>
        </p:nvSpPr>
        <p:spPr>
          <a:xfrm>
            <a:off x="1371600" y="990600"/>
            <a:ext cx="7391400" cy="5715000"/>
          </a:xfrm>
        </p:spPr>
        <p:txBody>
          <a:bodyPr>
            <a:normAutofit fontScale="92500" lnSpcReduction="20000"/>
          </a:bodyPr>
          <a:lstStyle/>
          <a:p>
            <a:pPr>
              <a:lnSpc>
                <a:spcPct val="90000"/>
              </a:lnSpc>
            </a:pPr>
            <a:r>
              <a:rPr lang="en-US" altLang="en-US" sz="3600" dirty="0" smtClean="0">
                <a:cs typeface="Times New Roman" pitchFamily="18" charset="0"/>
              </a:rPr>
              <a:t>Therapy</a:t>
            </a:r>
            <a:r>
              <a:rPr lang="en-US" altLang="en-US" sz="3600" baseline="0" dirty="0" smtClean="0">
                <a:cs typeface="Times New Roman" pitchFamily="18" charset="0"/>
              </a:rPr>
              <a:t> </a:t>
            </a:r>
            <a:r>
              <a:rPr lang="en-US" altLang="en-US" sz="3600" dirty="0" smtClean="0">
                <a:cs typeface="Times New Roman" pitchFamily="18" charset="0"/>
              </a:rPr>
              <a:t>Activities &amp; Student Abilities</a:t>
            </a:r>
          </a:p>
          <a:p>
            <a:pPr lvl="1">
              <a:lnSpc>
                <a:spcPct val="90000"/>
              </a:lnSpc>
            </a:pPr>
            <a:r>
              <a:rPr lang="en-US" altLang="en-US" dirty="0" smtClean="0">
                <a:cs typeface="Times New Roman" pitchFamily="18" charset="0"/>
              </a:rPr>
              <a:t>Therapy Activities (ADLs, AT, mobility, school-related activities, performance components, other interventions) and percentage of time spent on each</a:t>
            </a:r>
          </a:p>
          <a:p>
            <a:pPr marL="457200" lvl="1" indent="0">
              <a:lnSpc>
                <a:spcPct val="90000"/>
              </a:lnSpc>
              <a:buNone/>
            </a:pPr>
            <a:endParaRPr lang="en-US" altLang="en-US" dirty="0">
              <a:cs typeface="Times New Roman" pitchFamily="18" charset="0"/>
            </a:endParaRPr>
          </a:p>
          <a:p>
            <a:pPr lvl="1">
              <a:lnSpc>
                <a:spcPct val="90000"/>
              </a:lnSpc>
            </a:pPr>
            <a:r>
              <a:rPr lang="en-US" altLang="en-US" dirty="0" smtClean="0">
                <a:cs typeface="Times New Roman" pitchFamily="18" charset="0"/>
              </a:rPr>
              <a:t>Five student functional ability areas (</a:t>
            </a:r>
            <a:r>
              <a:rPr lang="en-US" altLang="en-US" dirty="0" smtClean="0">
                <a:cs typeface="Times New Roman" pitchFamily="18" charset="0"/>
              </a:rPr>
              <a:t>41 </a:t>
            </a:r>
            <a:r>
              <a:rPr lang="en-US" altLang="en-US" dirty="0" smtClean="0">
                <a:cs typeface="Times New Roman" pitchFamily="18" charset="0"/>
              </a:rPr>
              <a:t>items)</a:t>
            </a:r>
          </a:p>
          <a:p>
            <a:pPr lvl="2">
              <a:lnSpc>
                <a:spcPct val="90000"/>
              </a:lnSpc>
            </a:pPr>
            <a:r>
              <a:rPr lang="en-US" altLang="en-US" b="1" dirty="0" smtClean="0">
                <a:cs typeface="Times New Roman" pitchFamily="18" charset="0"/>
              </a:rPr>
              <a:t>Self-Care</a:t>
            </a:r>
            <a:r>
              <a:rPr lang="en-US" altLang="en-US" dirty="0" smtClean="0">
                <a:cs typeface="Times New Roman" pitchFamily="18" charset="0"/>
              </a:rPr>
              <a:t> (5 items)</a:t>
            </a:r>
          </a:p>
          <a:p>
            <a:pPr lvl="2">
              <a:lnSpc>
                <a:spcPct val="90000"/>
              </a:lnSpc>
            </a:pPr>
            <a:r>
              <a:rPr lang="en-US" altLang="en-US" b="1" dirty="0" smtClean="0">
                <a:cs typeface="Times New Roman" pitchFamily="18" charset="0"/>
              </a:rPr>
              <a:t>Mobility</a:t>
            </a:r>
            <a:r>
              <a:rPr lang="en-US" altLang="en-US" dirty="0" smtClean="0">
                <a:cs typeface="Times New Roman" pitchFamily="18" charset="0"/>
              </a:rPr>
              <a:t> (9 items)</a:t>
            </a:r>
          </a:p>
          <a:p>
            <a:pPr lvl="2">
              <a:lnSpc>
                <a:spcPct val="90000"/>
              </a:lnSpc>
            </a:pPr>
            <a:r>
              <a:rPr lang="en-US" altLang="en-US" b="1" dirty="0" smtClean="0">
                <a:cs typeface="Times New Roman" pitchFamily="18" charset="0"/>
              </a:rPr>
              <a:t>Assuming a Student’s Role </a:t>
            </a:r>
            <a:r>
              <a:rPr lang="en-US" altLang="en-US" dirty="0" smtClean="0">
                <a:cs typeface="Times New Roman" pitchFamily="18" charset="0"/>
              </a:rPr>
              <a:t>(17 items)</a:t>
            </a:r>
          </a:p>
          <a:p>
            <a:pPr lvl="3">
              <a:lnSpc>
                <a:spcPct val="90000"/>
              </a:lnSpc>
            </a:pPr>
            <a:r>
              <a:rPr lang="en-US" altLang="en-US" dirty="0" smtClean="0">
                <a:cs typeface="Times New Roman" pitchFamily="18" charset="0"/>
              </a:rPr>
              <a:t>For Preschool/Elementary</a:t>
            </a:r>
          </a:p>
          <a:p>
            <a:pPr lvl="3">
              <a:lnSpc>
                <a:spcPct val="90000"/>
              </a:lnSpc>
            </a:pPr>
            <a:r>
              <a:rPr lang="en-US" altLang="en-US" dirty="0" smtClean="0">
                <a:cs typeface="Times New Roman" pitchFamily="18" charset="0"/>
              </a:rPr>
              <a:t>For Secondary </a:t>
            </a:r>
            <a:r>
              <a:rPr lang="en-US" altLang="en-US" dirty="0" smtClean="0">
                <a:cs typeface="Times New Roman" pitchFamily="18" charset="0"/>
              </a:rPr>
              <a:t>School (Mid/Junior and High)</a:t>
            </a:r>
            <a:endParaRPr lang="en-US" altLang="en-US" dirty="0" smtClean="0">
              <a:cs typeface="Times New Roman" pitchFamily="18" charset="0"/>
            </a:endParaRPr>
          </a:p>
          <a:p>
            <a:pPr lvl="2">
              <a:lnSpc>
                <a:spcPct val="90000"/>
              </a:lnSpc>
            </a:pPr>
            <a:r>
              <a:rPr lang="en-US" altLang="en-US" b="1" dirty="0" smtClean="0">
                <a:cs typeface="Times New Roman" pitchFamily="18" charset="0"/>
              </a:rPr>
              <a:t>Expressing Learning</a:t>
            </a:r>
            <a:r>
              <a:rPr lang="en-US" altLang="en-US" dirty="0" smtClean="0">
                <a:cs typeface="Times New Roman" pitchFamily="18" charset="0"/>
              </a:rPr>
              <a:t> </a:t>
            </a:r>
            <a:r>
              <a:rPr lang="en-US" altLang="en-US" dirty="0" smtClean="0">
                <a:cs typeface="Times New Roman" pitchFamily="18" charset="0"/>
              </a:rPr>
              <a:t>(6 </a:t>
            </a:r>
            <a:r>
              <a:rPr lang="en-US" altLang="en-US" dirty="0" smtClean="0">
                <a:cs typeface="Times New Roman" pitchFamily="18" charset="0"/>
              </a:rPr>
              <a:t>items)</a:t>
            </a:r>
          </a:p>
          <a:p>
            <a:pPr lvl="3">
              <a:lnSpc>
                <a:spcPct val="90000"/>
              </a:lnSpc>
            </a:pPr>
            <a:r>
              <a:rPr lang="en-US" altLang="en-US" dirty="0" smtClean="0">
                <a:cs typeface="Times New Roman" pitchFamily="18" charset="0"/>
              </a:rPr>
              <a:t>For students unable to use speech</a:t>
            </a:r>
          </a:p>
          <a:p>
            <a:pPr lvl="3">
              <a:lnSpc>
                <a:spcPct val="90000"/>
              </a:lnSpc>
            </a:pPr>
            <a:r>
              <a:rPr lang="en-US" altLang="en-US" dirty="0" smtClean="0">
                <a:cs typeface="Times New Roman" pitchFamily="18" charset="0"/>
              </a:rPr>
              <a:t>For all students</a:t>
            </a:r>
          </a:p>
          <a:p>
            <a:pPr lvl="2">
              <a:lnSpc>
                <a:spcPct val="90000"/>
              </a:lnSpc>
            </a:pPr>
            <a:r>
              <a:rPr lang="en-US" altLang="en-US" b="1" dirty="0" smtClean="0">
                <a:cs typeface="Times New Roman" pitchFamily="18" charset="0"/>
              </a:rPr>
              <a:t>Behavior</a:t>
            </a:r>
            <a:r>
              <a:rPr lang="en-US" altLang="en-US" dirty="0" smtClean="0">
                <a:cs typeface="Times New Roman" pitchFamily="18" charset="0"/>
              </a:rPr>
              <a:t> </a:t>
            </a:r>
            <a:r>
              <a:rPr lang="en-US" altLang="en-US" dirty="0" smtClean="0">
                <a:cs typeface="Times New Roman" pitchFamily="18" charset="0"/>
              </a:rPr>
              <a:t>(4 </a:t>
            </a:r>
            <a:r>
              <a:rPr lang="en-US" altLang="en-US" dirty="0" smtClean="0">
                <a:cs typeface="Times New Roman" pitchFamily="18" charset="0"/>
              </a:rPr>
              <a:t>items)</a:t>
            </a:r>
          </a:p>
          <a:p>
            <a:pPr lvl="1">
              <a:lnSpc>
                <a:spcPct val="90000"/>
              </a:lnSpc>
            </a:pPr>
            <a:r>
              <a:rPr lang="en-US" altLang="en-US" dirty="0" smtClean="0">
                <a:cs typeface="Times New Roman" pitchFamily="18" charset="0"/>
              </a:rPr>
              <a:t>6-point Likert response scale </a:t>
            </a:r>
          </a:p>
          <a:p>
            <a:pPr lvl="2">
              <a:lnSpc>
                <a:spcPct val="90000"/>
              </a:lnSpc>
            </a:pPr>
            <a:r>
              <a:rPr lang="en-US" altLang="en-US" dirty="0" smtClean="0">
                <a:cs typeface="Times New Roman" pitchFamily="18" charset="0"/>
              </a:rPr>
              <a:t>Total Assistance = 1 to Independent = 6</a:t>
            </a:r>
            <a:endParaRPr lang="en-US" altLang="en-US" dirty="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6948748"/>
      </p:ext>
    </p:extLst>
  </p:cSld>
  <p:clrMapOvr>
    <a:masterClrMapping/>
  </p:clrMapOvr>
  <mc:AlternateContent xmlns:mc="http://schemas.openxmlformats.org/markup-compatibility/2006">
    <mc:Choice xmlns:p14="http://schemas.microsoft.com/office/powerpoint/2010/main" Requires="p14">
      <p:transition spd="slow" p14:dur="2000" advTm="69878"/>
    </mc:Choice>
    <mc:Fallback>
      <p:transition spd="slow" advTm="6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143000" y="381000"/>
            <a:ext cx="7848600" cy="838200"/>
          </a:xfrm>
        </p:spPr>
        <p:txBody>
          <a:bodyPr>
            <a:normAutofit fontScale="90000"/>
          </a:bodyPr>
          <a:lstStyle/>
          <a:p>
            <a:pPr algn="l"/>
            <a:r>
              <a:rPr lang="en-US" altLang="en-US" sz="4200" dirty="0" smtClean="0">
                <a:cs typeface="Times New Roman" pitchFamily="18" charset="0"/>
              </a:rPr>
              <a:t>Student Abilities: SOM Response Scale</a:t>
            </a:r>
            <a:endParaRPr lang="en-US" dirty="0"/>
          </a:p>
        </p:txBody>
      </p:sp>
      <p:sp>
        <p:nvSpPr>
          <p:cNvPr id="5" name="Content Placeholder 4"/>
          <p:cNvSpPr>
            <a:spLocks noGrp="1"/>
          </p:cNvSpPr>
          <p:nvPr>
            <p:ph idx="1"/>
          </p:nvPr>
        </p:nvSpPr>
        <p:spPr>
          <a:xfrm>
            <a:off x="1371600" y="1219200"/>
            <a:ext cx="7391400" cy="5562600"/>
          </a:xfrm>
        </p:spPr>
        <p:txBody>
          <a:bodyPr>
            <a:normAutofit fontScale="62500" lnSpcReduction="20000"/>
          </a:bodyPr>
          <a:lstStyle/>
          <a:p>
            <a:pPr rtl="0" eaLnBrk="1" latinLnBrk="0" hangingPunct="1"/>
            <a:r>
              <a:rPr lang="en-US" dirty="0"/>
              <a:t>I</a:t>
            </a:r>
            <a:r>
              <a:rPr lang="en-US" sz="3200" kern="1200" dirty="0" smtClean="0">
                <a:solidFill>
                  <a:schemeClr val="tx1"/>
                </a:solidFill>
                <a:effectLst/>
                <a:latin typeface="+mn-lt"/>
                <a:ea typeface="+mn-ea"/>
                <a:cs typeface="+mn-cs"/>
              </a:rPr>
              <a:t>ndicate the level of assistance the student requires to perform the entire activity.  The student </a:t>
            </a:r>
            <a:r>
              <a:rPr lang="en-US" sz="3200" u="sng" kern="1200" dirty="0" smtClean="0">
                <a:solidFill>
                  <a:schemeClr val="tx1"/>
                </a:solidFill>
                <a:effectLst/>
                <a:latin typeface="+mn-lt"/>
                <a:ea typeface="+mn-ea"/>
                <a:cs typeface="+mn-cs"/>
              </a:rPr>
              <a:t>may use adapted equipment or environment modification at any level of the scale</a:t>
            </a:r>
            <a:r>
              <a:rPr lang="en-US" sz="3200" kern="1200" dirty="0" smtClean="0">
                <a:solidFill>
                  <a:schemeClr val="tx1"/>
                </a:solidFill>
                <a:effectLst/>
                <a:latin typeface="+mn-lt"/>
                <a:ea typeface="+mn-ea"/>
                <a:cs typeface="+mn-cs"/>
              </a:rPr>
              <a:t>.</a:t>
            </a:r>
            <a:endParaRPr lang="en-US" sz="3600" dirty="0" smtClean="0">
              <a:effectLst/>
            </a:endParaRPr>
          </a:p>
          <a:p>
            <a:pPr marL="0" indent="0">
              <a:lnSpc>
                <a:spcPct val="90000"/>
              </a:lnSpc>
              <a:buNone/>
            </a:pPr>
            <a:endParaRPr lang="en-US" altLang="en-US" sz="4200" dirty="0">
              <a:cs typeface="Times New Roman" pitchFamily="18" charset="0"/>
            </a:endParaRPr>
          </a:p>
          <a:p>
            <a:pPr marL="514350" indent="-514350">
              <a:buAutoNum type="arabicPeriod"/>
            </a:pPr>
            <a:r>
              <a:rPr lang="en-US" b="1" dirty="0" smtClean="0"/>
              <a:t>Total </a:t>
            </a:r>
            <a:r>
              <a:rPr lang="en-US" b="1" dirty="0"/>
              <a:t>Assistance</a:t>
            </a:r>
            <a:r>
              <a:rPr lang="en-US" dirty="0"/>
              <a:t>: Student cannot perform the activity and </a:t>
            </a:r>
            <a:r>
              <a:rPr lang="en-US" dirty="0" smtClean="0"/>
              <a:t>does not </a:t>
            </a:r>
            <a:r>
              <a:rPr lang="en-US" dirty="0"/>
              <a:t>provide any </a:t>
            </a:r>
            <a:r>
              <a:rPr lang="en-US" dirty="0" smtClean="0"/>
              <a:t>meaningful assistance</a:t>
            </a:r>
            <a:endParaRPr lang="en-US" dirty="0"/>
          </a:p>
          <a:p>
            <a:pPr marL="514350" indent="-514350">
              <a:buAutoNum type="arabicPeriod"/>
            </a:pPr>
            <a:r>
              <a:rPr lang="en-US" b="1" dirty="0" smtClean="0"/>
              <a:t>Maximum </a:t>
            </a:r>
            <a:r>
              <a:rPr lang="en-US" b="1" dirty="0"/>
              <a:t>Assistance</a:t>
            </a:r>
            <a:r>
              <a:rPr lang="en-US" dirty="0"/>
              <a:t>: Adult assumes most of the responsibility for the activity and/or </a:t>
            </a:r>
            <a:r>
              <a:rPr lang="en-US" dirty="0" smtClean="0"/>
              <a:t>has hands </a:t>
            </a:r>
            <a:r>
              <a:rPr lang="en-US" dirty="0"/>
              <a:t>on the student or materials for more than 1/2 of the </a:t>
            </a:r>
            <a:r>
              <a:rPr lang="en-US" dirty="0" smtClean="0"/>
              <a:t>activity</a:t>
            </a:r>
          </a:p>
          <a:p>
            <a:pPr marL="514350" indent="-514350">
              <a:buAutoNum type="arabicPeriod"/>
            </a:pPr>
            <a:r>
              <a:rPr lang="en-US" b="1" dirty="0" smtClean="0"/>
              <a:t>Moderate </a:t>
            </a:r>
            <a:r>
              <a:rPr lang="en-US" b="1" dirty="0"/>
              <a:t>Assistance</a:t>
            </a:r>
            <a:r>
              <a:rPr lang="en-US" dirty="0"/>
              <a:t>: An adult helps the student with the activity, with hands on </a:t>
            </a:r>
            <a:r>
              <a:rPr lang="en-US" dirty="0" smtClean="0"/>
              <a:t>the student </a:t>
            </a:r>
            <a:r>
              <a:rPr lang="en-US" dirty="0"/>
              <a:t>or materials for less than or equal to 1/2 of the duration of the activity, but more </a:t>
            </a:r>
            <a:r>
              <a:rPr lang="en-US" dirty="0" smtClean="0"/>
              <a:t>than momentarily</a:t>
            </a:r>
          </a:p>
          <a:p>
            <a:pPr marL="514350" indent="-514350">
              <a:buAutoNum type="arabicPeriod"/>
            </a:pPr>
            <a:r>
              <a:rPr lang="en-US" b="1" dirty="0" smtClean="0"/>
              <a:t>Minimal Assistance</a:t>
            </a:r>
            <a:r>
              <a:rPr lang="en-US" dirty="0" smtClean="0"/>
              <a:t>: The student does the activity with only momentary hands on support by an adult</a:t>
            </a:r>
          </a:p>
          <a:p>
            <a:pPr marL="514350" indent="-514350">
              <a:buAutoNum type="arabicPeriod"/>
            </a:pPr>
            <a:r>
              <a:rPr lang="en-US" b="1" dirty="0" smtClean="0"/>
              <a:t>Supervision</a:t>
            </a:r>
            <a:r>
              <a:rPr lang="en-US" dirty="0"/>
              <a:t>: An adult monitors the student's activities with verbal and/or gestural cues </a:t>
            </a:r>
            <a:r>
              <a:rPr lang="en-US" dirty="0" smtClean="0"/>
              <a:t>only - </a:t>
            </a:r>
            <a:r>
              <a:rPr lang="en-US" dirty="0"/>
              <a:t>NO hands on the </a:t>
            </a:r>
            <a:r>
              <a:rPr lang="en-US" dirty="0" smtClean="0"/>
              <a:t>student</a:t>
            </a:r>
          </a:p>
          <a:p>
            <a:pPr marL="514350" indent="-514350">
              <a:buAutoNum type="arabicPeriod"/>
            </a:pPr>
            <a:r>
              <a:rPr lang="en-US" b="1" dirty="0" smtClean="0"/>
              <a:t>Independent</a:t>
            </a:r>
            <a:r>
              <a:rPr lang="en-US" dirty="0"/>
              <a:t>: The student performs the entire activity safely without help or </a:t>
            </a:r>
            <a:r>
              <a:rPr lang="en-US" dirty="0" smtClean="0"/>
              <a:t>supervision from </a:t>
            </a:r>
            <a:r>
              <a:rPr lang="en-US" dirty="0"/>
              <a:t>an </a:t>
            </a:r>
            <a:r>
              <a:rPr lang="en-US" dirty="0" smtClean="0"/>
              <a:t>adult</a:t>
            </a:r>
          </a:p>
          <a:p>
            <a:pPr marL="0" indent="0">
              <a:buNone/>
            </a:pPr>
            <a:r>
              <a:rPr lang="en-US" altLang="en-US" b="1" dirty="0" smtClean="0">
                <a:cs typeface="Times New Roman" pitchFamily="18" charset="0"/>
              </a:rPr>
              <a:t>N/A</a:t>
            </a:r>
            <a:r>
              <a:rPr lang="en-US" altLang="en-US" dirty="0" smtClean="0">
                <a:cs typeface="Times New Roman" pitchFamily="18" charset="0"/>
              </a:rPr>
              <a:t> – not </a:t>
            </a:r>
            <a:r>
              <a:rPr lang="en-US" altLang="en-US" dirty="0" smtClean="0">
                <a:cs typeface="Times New Roman" pitchFamily="18" charset="0"/>
              </a:rPr>
              <a:t>applicable</a:t>
            </a:r>
          </a:p>
          <a:p>
            <a:pPr marL="0" indent="0">
              <a:buNone/>
            </a:pPr>
            <a:endParaRPr lang="en-US" altLang="en-US" dirty="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535551"/>
      </p:ext>
    </p:extLst>
  </p:cSld>
  <p:clrMapOvr>
    <a:masterClrMapping/>
  </p:clrMapOvr>
  <mc:AlternateContent xmlns:mc="http://schemas.openxmlformats.org/markup-compatibility/2006">
    <mc:Choice xmlns:p14="http://schemas.microsoft.com/office/powerpoint/2010/main" Requires="p14">
      <p:transition spd="slow" p14:dur="2000" advTm="104841"/>
    </mc:Choice>
    <mc:Fallback>
      <p:transition spd="slow" advTm="10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7" y="228600"/>
            <a:ext cx="8923324"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SOM Form.pdf - Adobe Acrobat Pr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 y="-893181"/>
            <a:ext cx="9036555" cy="790233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0188191"/>
      </p:ext>
    </p:extLst>
  </p:cSld>
  <p:clrMapOvr>
    <a:masterClrMapping/>
  </p:clrMapOvr>
  <mc:AlternateContent xmlns:mc="http://schemas.openxmlformats.org/markup-compatibility/2006">
    <mc:Choice xmlns:p14="http://schemas.microsoft.com/office/powerpoint/2010/main" Requires="p14">
      <p:transition spd="slow" p14:dur="2000" advTm="9503"/>
    </mc:Choice>
    <mc:Fallback>
      <p:transition spd="slow" advTm="9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143000" y="381000"/>
            <a:ext cx="7848600" cy="1600200"/>
          </a:xfrm>
        </p:spPr>
        <p:txBody>
          <a:bodyPr>
            <a:noAutofit/>
          </a:bodyPr>
          <a:lstStyle/>
          <a:p>
            <a:pPr algn="l"/>
            <a:r>
              <a:rPr lang="en-US" altLang="en-US" sz="3600" dirty="0" smtClean="0">
                <a:cs typeface="Times New Roman" pitchFamily="18" charset="0"/>
              </a:rPr>
              <a:t>Student Abilities: SOM Response </a:t>
            </a:r>
            <a:r>
              <a:rPr lang="en-US" altLang="en-US" sz="3600" dirty="0" smtClean="0">
                <a:cs typeface="Times New Roman" pitchFamily="18" charset="0"/>
              </a:rPr>
              <a:t>Scale</a:t>
            </a:r>
            <a:br>
              <a:rPr lang="en-US" altLang="en-US" sz="3600" dirty="0" smtClean="0">
                <a:cs typeface="Times New Roman" pitchFamily="18" charset="0"/>
              </a:rPr>
            </a:br>
            <a:r>
              <a:rPr lang="en-US" altLang="en-US" sz="3600" dirty="0" smtClean="0">
                <a:cs typeface="Times New Roman" pitchFamily="18" charset="0"/>
              </a:rPr>
              <a:t>WITH Quality/Speed/Consistency Rating for Expressing Learning and Behavior</a:t>
            </a:r>
            <a:endParaRPr lang="en-US" sz="3600" dirty="0"/>
          </a:p>
        </p:txBody>
      </p:sp>
      <p:sp>
        <p:nvSpPr>
          <p:cNvPr id="5" name="Content Placeholder 4"/>
          <p:cNvSpPr>
            <a:spLocks noGrp="1"/>
          </p:cNvSpPr>
          <p:nvPr>
            <p:ph idx="1"/>
          </p:nvPr>
        </p:nvSpPr>
        <p:spPr>
          <a:xfrm>
            <a:off x="1371600" y="2133600"/>
            <a:ext cx="7391400" cy="5029200"/>
          </a:xfrm>
        </p:spPr>
        <p:txBody>
          <a:bodyPr>
            <a:normAutofit fontScale="47500" lnSpcReduction="20000"/>
          </a:bodyPr>
          <a:lstStyle/>
          <a:p>
            <a:pPr rtl="0" eaLnBrk="1" latinLnBrk="0" hangingPunct="1"/>
            <a:r>
              <a:rPr lang="en-US" sz="2600" dirty="0"/>
              <a:t>I</a:t>
            </a:r>
            <a:r>
              <a:rPr lang="en-US" sz="2600" kern="1200" dirty="0" smtClean="0">
                <a:solidFill>
                  <a:schemeClr val="tx1"/>
                </a:solidFill>
                <a:effectLst/>
              </a:rPr>
              <a:t>ndicate the level of assistance the student requires to perform the entire activity.  The student </a:t>
            </a:r>
            <a:r>
              <a:rPr lang="en-US" sz="2600" u="sng" kern="1200" dirty="0" smtClean="0">
                <a:solidFill>
                  <a:schemeClr val="tx1"/>
                </a:solidFill>
                <a:effectLst/>
              </a:rPr>
              <a:t>may use adapted equipment or environment modification at any level of the scale</a:t>
            </a:r>
            <a:r>
              <a:rPr lang="en-US" sz="2600" kern="1200" dirty="0" smtClean="0">
                <a:solidFill>
                  <a:schemeClr val="tx1"/>
                </a:solidFill>
                <a:effectLst/>
              </a:rPr>
              <a:t>.</a:t>
            </a:r>
            <a:endParaRPr lang="en-US" sz="2600" dirty="0" smtClean="0">
              <a:effectLst/>
            </a:endParaRPr>
          </a:p>
          <a:p>
            <a:pPr marL="0" indent="0">
              <a:lnSpc>
                <a:spcPct val="90000"/>
              </a:lnSpc>
              <a:buNone/>
            </a:pPr>
            <a:endParaRPr lang="en-US" altLang="en-US" sz="2600" dirty="0">
              <a:cs typeface="Times New Roman" pitchFamily="18" charset="0"/>
            </a:endParaRPr>
          </a:p>
          <a:p>
            <a:pPr marL="514350" indent="-514350">
              <a:buAutoNum type="arabicPeriod"/>
            </a:pPr>
            <a:r>
              <a:rPr lang="en-US" sz="3400" b="1" dirty="0" smtClean="0"/>
              <a:t>Total </a:t>
            </a:r>
            <a:r>
              <a:rPr lang="en-US" sz="3400" b="1" dirty="0"/>
              <a:t>Assistance</a:t>
            </a:r>
            <a:r>
              <a:rPr lang="en-US" sz="3400" dirty="0"/>
              <a:t>: Student cannot perform the activity and </a:t>
            </a:r>
            <a:r>
              <a:rPr lang="en-US" sz="3400" dirty="0" smtClean="0"/>
              <a:t>does not </a:t>
            </a:r>
            <a:r>
              <a:rPr lang="en-US" sz="3400" dirty="0"/>
              <a:t>provide any </a:t>
            </a:r>
            <a:r>
              <a:rPr lang="en-US" sz="3400" dirty="0" smtClean="0"/>
              <a:t>meaningful </a:t>
            </a:r>
            <a:r>
              <a:rPr lang="en-US" sz="3400" dirty="0" smtClean="0"/>
              <a:t>assistance </a:t>
            </a:r>
            <a:r>
              <a:rPr lang="en-US" sz="3400" dirty="0" smtClean="0">
                <a:solidFill>
                  <a:srgbClr val="FF0000"/>
                </a:solidFill>
              </a:rPr>
              <a:t>OR the student cannot demonstrate q</a:t>
            </a:r>
            <a:r>
              <a:rPr lang="en-US" sz="3400" dirty="0" smtClean="0">
                <a:solidFill>
                  <a:srgbClr val="FF0000"/>
                </a:solidFill>
              </a:rPr>
              <a:t>uality, speed, or consistency.</a:t>
            </a:r>
            <a:endParaRPr lang="en-US" sz="3400" dirty="0" smtClean="0">
              <a:solidFill>
                <a:srgbClr val="FF0000"/>
              </a:solidFill>
            </a:endParaRPr>
          </a:p>
          <a:p>
            <a:pPr marL="514350" indent="-514350">
              <a:buAutoNum type="arabicPeriod"/>
            </a:pPr>
            <a:r>
              <a:rPr lang="en-US" sz="3400" b="1" dirty="0" smtClean="0"/>
              <a:t>Maximum Assistance</a:t>
            </a:r>
            <a:r>
              <a:rPr lang="en-US" sz="3400" dirty="0" smtClean="0"/>
              <a:t>: Adult assumes most of the responsibility for the activity and/or has hands on the student or materials for more than 1/2 of the activity </a:t>
            </a:r>
            <a:r>
              <a:rPr lang="en-US" sz="3400" dirty="0" smtClean="0">
                <a:solidFill>
                  <a:srgbClr val="FF0000"/>
                </a:solidFill>
              </a:rPr>
              <a:t>OR the student’s quality, speed, or consistency are poor.</a:t>
            </a:r>
          </a:p>
          <a:p>
            <a:pPr marL="514350" indent="-514350">
              <a:buFont typeface="Arial" panose="020B0604020202020204" pitchFamily="34" charset="0"/>
              <a:buAutoNum type="arabicPeriod"/>
            </a:pPr>
            <a:r>
              <a:rPr lang="en-US" sz="3400" b="1" dirty="0" smtClean="0"/>
              <a:t>Moderate </a:t>
            </a:r>
            <a:r>
              <a:rPr lang="en-US" sz="3400" b="1" dirty="0"/>
              <a:t>Assistance</a:t>
            </a:r>
            <a:r>
              <a:rPr lang="en-US" sz="3400" dirty="0"/>
              <a:t>: An adult helps the student with the activity, with hands on </a:t>
            </a:r>
            <a:r>
              <a:rPr lang="en-US" sz="3400" dirty="0" smtClean="0"/>
              <a:t>the student </a:t>
            </a:r>
            <a:r>
              <a:rPr lang="en-US" sz="3400" dirty="0"/>
              <a:t>or materials for less than or equal to 1/2 of the duration of the activity, but more </a:t>
            </a:r>
            <a:r>
              <a:rPr lang="en-US" sz="3400" dirty="0" smtClean="0"/>
              <a:t>than </a:t>
            </a:r>
            <a:r>
              <a:rPr lang="en-US" sz="3400" dirty="0" smtClean="0"/>
              <a:t>momentarily </a:t>
            </a:r>
            <a:r>
              <a:rPr lang="en-US" sz="3400" dirty="0" smtClean="0">
                <a:solidFill>
                  <a:srgbClr val="FF0000"/>
                </a:solidFill>
              </a:rPr>
              <a:t>OR </a:t>
            </a:r>
            <a:r>
              <a:rPr lang="en-US" sz="3400" dirty="0">
                <a:solidFill>
                  <a:srgbClr val="FF0000"/>
                </a:solidFill>
              </a:rPr>
              <a:t>the student’s quality, speed, or consistency are </a:t>
            </a:r>
            <a:r>
              <a:rPr lang="en-US" sz="3400" dirty="0" smtClean="0">
                <a:solidFill>
                  <a:srgbClr val="FF0000"/>
                </a:solidFill>
              </a:rPr>
              <a:t>fair</a:t>
            </a:r>
            <a:r>
              <a:rPr lang="en-US" sz="3400" dirty="0" smtClean="0"/>
              <a:t>.</a:t>
            </a:r>
            <a:endParaRPr lang="en-US" sz="3400" dirty="0" smtClean="0"/>
          </a:p>
          <a:p>
            <a:pPr marL="514350" indent="-514350">
              <a:buFont typeface="Arial" panose="020B0604020202020204" pitchFamily="34" charset="0"/>
              <a:buAutoNum type="arabicPeriod"/>
            </a:pPr>
            <a:r>
              <a:rPr lang="en-US" sz="3400" b="1" dirty="0" smtClean="0"/>
              <a:t>Minimal Assistance</a:t>
            </a:r>
            <a:r>
              <a:rPr lang="en-US" sz="3400" dirty="0" smtClean="0"/>
              <a:t>: The student does the activity with only momentary hands on support by an </a:t>
            </a:r>
            <a:r>
              <a:rPr lang="en-US" sz="3400" dirty="0" smtClean="0"/>
              <a:t>adult </a:t>
            </a:r>
            <a:r>
              <a:rPr lang="en-US" sz="3400" dirty="0" smtClean="0">
                <a:solidFill>
                  <a:srgbClr val="FF0000"/>
                </a:solidFill>
              </a:rPr>
              <a:t>OR </a:t>
            </a:r>
            <a:r>
              <a:rPr lang="en-US" sz="3400" dirty="0">
                <a:solidFill>
                  <a:srgbClr val="FF0000"/>
                </a:solidFill>
              </a:rPr>
              <a:t>the student’s quality, speed, or consistency are </a:t>
            </a:r>
            <a:r>
              <a:rPr lang="en-US" sz="3400" dirty="0" smtClean="0">
                <a:solidFill>
                  <a:srgbClr val="FF0000"/>
                </a:solidFill>
              </a:rPr>
              <a:t>adequate but student needs improvement</a:t>
            </a:r>
            <a:r>
              <a:rPr lang="en-US" sz="3400" dirty="0" smtClean="0"/>
              <a:t>.</a:t>
            </a:r>
            <a:r>
              <a:rPr lang="en-US" sz="3400" dirty="0" smtClean="0"/>
              <a:t> </a:t>
            </a:r>
            <a:endParaRPr lang="en-US" sz="3400" dirty="0" smtClean="0"/>
          </a:p>
          <a:p>
            <a:pPr marL="514350" indent="-514350">
              <a:buFont typeface="Arial" panose="020B0604020202020204" pitchFamily="34" charset="0"/>
              <a:buAutoNum type="arabicPeriod"/>
            </a:pPr>
            <a:r>
              <a:rPr lang="en-US" sz="3400" b="1" dirty="0" smtClean="0"/>
              <a:t>Supervision</a:t>
            </a:r>
            <a:r>
              <a:rPr lang="en-US" sz="3400" dirty="0"/>
              <a:t>: An adult monitors the student's activities with verbal and/or gestural cues </a:t>
            </a:r>
            <a:r>
              <a:rPr lang="en-US" sz="3400" dirty="0" smtClean="0"/>
              <a:t>only - </a:t>
            </a:r>
            <a:r>
              <a:rPr lang="en-US" sz="3400" dirty="0"/>
              <a:t>NO hands on the </a:t>
            </a:r>
            <a:r>
              <a:rPr lang="en-US" sz="3400" dirty="0"/>
              <a:t>student </a:t>
            </a:r>
            <a:r>
              <a:rPr lang="en-US" sz="3400" dirty="0">
                <a:solidFill>
                  <a:srgbClr val="FF0000"/>
                </a:solidFill>
              </a:rPr>
              <a:t>OR the student’s quality, speed, or consistency are </a:t>
            </a:r>
            <a:r>
              <a:rPr lang="en-US" sz="3400" dirty="0" smtClean="0">
                <a:solidFill>
                  <a:srgbClr val="FF0000"/>
                </a:solidFill>
              </a:rPr>
              <a:t>good.</a:t>
            </a:r>
            <a:endParaRPr lang="en-US" sz="3400" dirty="0" smtClean="0">
              <a:solidFill>
                <a:srgbClr val="FF0000"/>
              </a:solidFill>
            </a:endParaRPr>
          </a:p>
          <a:p>
            <a:pPr marL="514350" indent="-514350">
              <a:buFont typeface="Arial" panose="020B0604020202020204" pitchFamily="34" charset="0"/>
              <a:buAutoNum type="arabicPeriod"/>
            </a:pPr>
            <a:r>
              <a:rPr lang="en-US" sz="3400" b="1" dirty="0" smtClean="0"/>
              <a:t>Independent</a:t>
            </a:r>
            <a:r>
              <a:rPr lang="en-US" sz="3400" dirty="0"/>
              <a:t>: The student performs the entire activity safely without help or </a:t>
            </a:r>
            <a:r>
              <a:rPr lang="en-US" sz="3400" dirty="0" smtClean="0"/>
              <a:t>supervision from </a:t>
            </a:r>
            <a:r>
              <a:rPr lang="en-US" sz="3400" dirty="0"/>
              <a:t>an </a:t>
            </a:r>
            <a:r>
              <a:rPr lang="en-US" sz="3400" dirty="0"/>
              <a:t>adult </a:t>
            </a:r>
            <a:r>
              <a:rPr lang="en-US" sz="3400" dirty="0">
                <a:solidFill>
                  <a:srgbClr val="FF0000"/>
                </a:solidFill>
              </a:rPr>
              <a:t>OR the </a:t>
            </a:r>
            <a:r>
              <a:rPr lang="en-US" sz="3400" dirty="0" smtClean="0">
                <a:solidFill>
                  <a:srgbClr val="FF0000"/>
                </a:solidFill>
              </a:rPr>
              <a:t>student has no problems with </a:t>
            </a:r>
            <a:r>
              <a:rPr lang="en-US" sz="3400" dirty="0">
                <a:solidFill>
                  <a:srgbClr val="FF0000"/>
                </a:solidFill>
              </a:rPr>
              <a:t>quality, speed, or </a:t>
            </a:r>
            <a:r>
              <a:rPr lang="en-US" sz="3400" dirty="0" smtClean="0">
                <a:solidFill>
                  <a:srgbClr val="FF0000"/>
                </a:solidFill>
              </a:rPr>
              <a:t>consistency.</a:t>
            </a:r>
            <a:endParaRPr lang="en-US" sz="3400" dirty="0" smtClean="0">
              <a:solidFill>
                <a:srgbClr val="FF0000"/>
              </a:solidFill>
            </a:endParaRPr>
          </a:p>
          <a:p>
            <a:pPr marL="0" indent="0">
              <a:buNone/>
            </a:pPr>
            <a:r>
              <a:rPr lang="en-US" altLang="en-US" sz="3400" b="1" dirty="0" smtClean="0">
                <a:cs typeface="Times New Roman" pitchFamily="18" charset="0"/>
              </a:rPr>
              <a:t>N/A</a:t>
            </a:r>
            <a:r>
              <a:rPr lang="en-US" altLang="en-US" sz="3400" dirty="0" smtClean="0">
                <a:cs typeface="Times New Roman" pitchFamily="18" charset="0"/>
              </a:rPr>
              <a:t> – not applicable</a:t>
            </a:r>
            <a:endParaRPr lang="en-US" altLang="en-US" sz="3400" dirty="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6332019"/>
      </p:ext>
    </p:extLst>
  </p:cSld>
  <p:clrMapOvr>
    <a:masterClrMapping/>
  </p:clrMapOvr>
  <mc:AlternateContent xmlns:mc="http://schemas.openxmlformats.org/markup-compatibility/2006">
    <mc:Choice xmlns:p14="http://schemas.microsoft.com/office/powerpoint/2010/main" Requires="p14">
      <p:transition spd="slow" p14:dur="2000" advTm="75477"/>
    </mc:Choice>
    <mc:Fallback>
      <p:transition spd="slow" advTm="7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457200"/>
            <a:ext cx="7467600" cy="838200"/>
          </a:xfrm>
        </p:spPr>
        <p:txBody>
          <a:bodyPr/>
          <a:lstStyle/>
          <a:p>
            <a:pPr algn="l"/>
            <a:r>
              <a:rPr lang="en-US" dirty="0" smtClean="0"/>
              <a:t>SELF-CARE</a:t>
            </a:r>
            <a:endParaRPr lang="en-US" dirty="0"/>
          </a:p>
        </p:txBody>
      </p:sp>
      <p:sp>
        <p:nvSpPr>
          <p:cNvPr id="3" name="Content Placeholder 2"/>
          <p:cNvSpPr>
            <a:spLocks noGrp="1"/>
          </p:cNvSpPr>
          <p:nvPr>
            <p:ph idx="1"/>
          </p:nvPr>
        </p:nvSpPr>
        <p:spPr>
          <a:xfrm>
            <a:off x="1371600" y="1447800"/>
            <a:ext cx="7543800" cy="5135563"/>
          </a:xfrm>
        </p:spPr>
        <p:txBody>
          <a:bodyPr>
            <a:normAutofit fontScale="85000" lnSpcReduction="10000"/>
          </a:bodyPr>
          <a:lstStyle/>
          <a:p>
            <a:r>
              <a:rPr lang="en-US" dirty="0" smtClean="0"/>
              <a:t>Eating: 1. During a snack or meal time, is able to eat </a:t>
            </a:r>
            <a:r>
              <a:rPr lang="en-US" u="sng" dirty="0" smtClean="0"/>
              <a:t>and</a:t>
            </a:r>
            <a:r>
              <a:rPr lang="en-US" dirty="0" smtClean="0"/>
              <a:t> drink 75% of meal (without spilling)</a:t>
            </a:r>
          </a:p>
          <a:p>
            <a:r>
              <a:rPr lang="en-US" dirty="0" smtClean="0"/>
              <a:t>Eating: 2. During a snack or meal time, uses spoon and/or fork</a:t>
            </a:r>
          </a:p>
          <a:p>
            <a:r>
              <a:rPr lang="en-US" dirty="0" smtClean="0"/>
              <a:t>Hygiene/grooming: Washes hands (including turning on/off water and drying hands) and cleans nose</a:t>
            </a:r>
          </a:p>
          <a:p>
            <a:r>
              <a:rPr lang="en-US" dirty="0" smtClean="0"/>
              <a:t>Dressing: Dresses self (PE or outdoor activities; does not include back fasteners or tying shoes)</a:t>
            </a:r>
          </a:p>
          <a:p>
            <a:r>
              <a:rPr lang="en-US" dirty="0" smtClean="0"/>
              <a:t>Toileting: Recognizes need for toilet; uses toilet; and manages clothes and toilet paper</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0480439"/>
      </p:ext>
    </p:extLst>
  </p:cSld>
  <p:clrMapOvr>
    <a:masterClrMapping/>
  </p:clrMapOvr>
  <mc:AlternateContent xmlns:mc="http://schemas.openxmlformats.org/markup-compatibility/2006">
    <mc:Choice xmlns:p14="http://schemas.microsoft.com/office/powerpoint/2010/main" Requires="p14">
      <p:transition spd="slow" p14:dur="2000" advTm="69876"/>
    </mc:Choice>
    <mc:Fallback>
      <p:transition spd="slow" advTm="6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lstStyle/>
          <a:p>
            <a:pPr algn="l"/>
            <a:r>
              <a:rPr lang="en-US" dirty="0" smtClean="0"/>
              <a:t>MOBILITY</a:t>
            </a:r>
            <a:endParaRPr lang="en-US" dirty="0"/>
          </a:p>
        </p:txBody>
      </p:sp>
      <p:sp>
        <p:nvSpPr>
          <p:cNvPr id="3" name="Content Placeholder 2"/>
          <p:cNvSpPr>
            <a:spLocks noGrp="1"/>
          </p:cNvSpPr>
          <p:nvPr>
            <p:ph idx="1"/>
          </p:nvPr>
        </p:nvSpPr>
        <p:spPr>
          <a:xfrm>
            <a:off x="1600200" y="1676401"/>
            <a:ext cx="7162800" cy="4495800"/>
          </a:xfrm>
        </p:spPr>
        <p:txBody>
          <a:bodyPr>
            <a:normAutofit fontScale="92500" lnSpcReduction="20000"/>
          </a:bodyPr>
          <a:lstStyle/>
          <a:p>
            <a:r>
              <a:rPr lang="en-US" dirty="0" smtClean="0"/>
              <a:t>Transfers: Gets in and out of wheelchair (if used), classroom chair, appropriately sized toilet seat, and bus seat</a:t>
            </a:r>
          </a:p>
          <a:p>
            <a:r>
              <a:rPr lang="en-US" dirty="0" smtClean="0"/>
              <a:t>Simple mobility: Moves 50-100 feet on level surfaces both inside and outside (includes any means of mobility, does not include opening doors or carrying objects)</a:t>
            </a:r>
          </a:p>
          <a:p>
            <a:r>
              <a:rPr lang="en-US" dirty="0" smtClean="0"/>
              <a:t>Classroom mobility: Travels within the classroom</a:t>
            </a:r>
          </a:p>
          <a:p>
            <a:r>
              <a:rPr lang="en-US" dirty="0" smtClean="0"/>
              <a:t>School mobility: Travels around the school and school grounds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7236450"/>
      </p:ext>
    </p:extLst>
  </p:cSld>
  <p:clrMapOvr>
    <a:masterClrMapping/>
  </p:clrMapOvr>
  <mc:AlternateContent xmlns:mc="http://schemas.openxmlformats.org/markup-compatibility/2006">
    <mc:Choice xmlns:p14="http://schemas.microsoft.com/office/powerpoint/2010/main" Requires="p14">
      <p:transition spd="slow" p14:dur="2000" advTm="36411"/>
    </mc:Choice>
    <mc:Fallback>
      <p:transition spd="slow" advTm="3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1143000"/>
          </a:xfrm>
        </p:spPr>
        <p:txBody>
          <a:bodyPr>
            <a:normAutofit/>
          </a:bodyPr>
          <a:lstStyle/>
          <a:p>
            <a:pPr algn="l"/>
            <a:r>
              <a:rPr lang="en-US" altLang="en-US" b="1" dirty="0" smtClean="0"/>
              <a:t>Objectives</a:t>
            </a:r>
            <a:endParaRPr lang="en-US" b="1" dirty="0"/>
          </a:p>
        </p:txBody>
      </p:sp>
      <p:sp>
        <p:nvSpPr>
          <p:cNvPr id="5" name="Content Placeholder 4"/>
          <p:cNvSpPr>
            <a:spLocks noGrp="1"/>
          </p:cNvSpPr>
          <p:nvPr>
            <p:ph idx="1"/>
          </p:nvPr>
        </p:nvSpPr>
        <p:spPr>
          <a:xfrm>
            <a:off x="1371600" y="1905000"/>
            <a:ext cx="7543800" cy="4602163"/>
          </a:xfrm>
        </p:spPr>
        <p:txBody>
          <a:bodyPr>
            <a:normAutofit lnSpcReduction="10000"/>
          </a:bodyPr>
          <a:lstStyle/>
          <a:p>
            <a:pPr marL="0" indent="0">
              <a:buNone/>
            </a:pPr>
            <a:r>
              <a:rPr lang="en-US" altLang="en-US" dirty="0" smtClean="0"/>
              <a:t>At the conclusion of this presentation, participants will:</a:t>
            </a:r>
          </a:p>
          <a:p>
            <a:r>
              <a:rPr lang="en-US" dirty="0" smtClean="0"/>
              <a:t>Understand the purpose, design, development, use, </a:t>
            </a:r>
            <a:r>
              <a:rPr lang="en-US" dirty="0"/>
              <a:t>and </a:t>
            </a:r>
            <a:r>
              <a:rPr lang="en-US" dirty="0" smtClean="0"/>
              <a:t>content </a:t>
            </a:r>
            <a:r>
              <a:rPr lang="en-US" dirty="0"/>
              <a:t>of </a:t>
            </a:r>
            <a:r>
              <a:rPr lang="en-US" dirty="0" smtClean="0"/>
              <a:t>the School Outcomes Measure (SOM)</a:t>
            </a:r>
          </a:p>
          <a:p>
            <a:r>
              <a:rPr lang="en-US" dirty="0" smtClean="0"/>
              <a:t>Recognize the domains and items of the SOM</a:t>
            </a:r>
          </a:p>
          <a:p>
            <a:r>
              <a:rPr lang="en-US" dirty="0" smtClean="0"/>
              <a:t>Access the SOM Research Page</a:t>
            </a:r>
          </a:p>
          <a:p>
            <a:r>
              <a:rPr lang="en-US" dirty="0" smtClean="0"/>
              <a:t>Be prepared to complete reliability testing </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349777"/>
      </p:ext>
    </p:extLst>
  </p:cSld>
  <p:clrMapOvr>
    <a:masterClrMapping/>
  </p:clrMapOvr>
  <mc:AlternateContent xmlns:mc="http://schemas.openxmlformats.org/markup-compatibility/2006">
    <mc:Choice xmlns:p14="http://schemas.microsoft.com/office/powerpoint/2010/main" Requires="p14">
      <p:transition spd="slow" p14:dur="2000" advTm="21215"/>
    </mc:Choice>
    <mc:Fallback>
      <p:transition spd="slow" advTm="2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lstStyle/>
          <a:p>
            <a:pPr algn="l"/>
            <a:r>
              <a:rPr lang="en-US" dirty="0" smtClean="0"/>
              <a:t>MOBILITY (cont.)</a:t>
            </a:r>
            <a:endParaRPr lang="en-US" dirty="0"/>
          </a:p>
        </p:txBody>
      </p:sp>
      <p:sp>
        <p:nvSpPr>
          <p:cNvPr id="3" name="Content Placeholder 2"/>
          <p:cNvSpPr>
            <a:spLocks noGrp="1"/>
          </p:cNvSpPr>
          <p:nvPr>
            <p:ph idx="1"/>
          </p:nvPr>
        </p:nvSpPr>
        <p:spPr>
          <a:xfrm>
            <a:off x="1524000" y="1676400"/>
            <a:ext cx="7239000" cy="4906963"/>
          </a:xfrm>
        </p:spPr>
        <p:txBody>
          <a:bodyPr>
            <a:normAutofit fontScale="92500" lnSpcReduction="20000"/>
          </a:bodyPr>
          <a:lstStyle/>
          <a:p>
            <a:r>
              <a:rPr lang="en-US" dirty="0" smtClean="0"/>
              <a:t>Community mobility: Moves on all types of surfaces (e.g., cracked cement, grass), including ramps and low curbs and is able to carry objects while moving</a:t>
            </a:r>
          </a:p>
          <a:p>
            <a:r>
              <a:rPr lang="en-US" dirty="0" smtClean="0"/>
              <a:t>Doors: 1. Opens and closes</a:t>
            </a:r>
          </a:p>
          <a:p>
            <a:r>
              <a:rPr lang="en-US" dirty="0" smtClean="0"/>
              <a:t>Doors: 2. Moves through doorways</a:t>
            </a:r>
          </a:p>
          <a:p>
            <a:r>
              <a:rPr lang="en-US" dirty="0" smtClean="0"/>
              <a:t>Bus transfers: Gets on and off the school bus (via stairs if ambulatory; via lift if uses wheelchair)</a:t>
            </a:r>
          </a:p>
          <a:p>
            <a:r>
              <a:rPr lang="en-US" dirty="0" smtClean="0"/>
              <a:t>Stairs: Walks up and down a flight of stairs (12-15 steps)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0042920"/>
      </p:ext>
    </p:extLst>
  </p:cSld>
  <p:clrMapOvr>
    <a:masterClrMapping/>
  </p:clrMapOvr>
  <mc:AlternateContent xmlns:mc="http://schemas.openxmlformats.org/markup-compatibility/2006">
    <mc:Choice xmlns:p14="http://schemas.microsoft.com/office/powerpoint/2010/main" Requires="p14">
      <p:transition spd="slow" p14:dur="2000" advTm="44526"/>
    </mc:Choice>
    <mc:Fallback>
      <p:transition spd="slow" advTm="44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normAutofit fontScale="90000"/>
          </a:bodyPr>
          <a:lstStyle/>
          <a:p>
            <a:pPr algn="l"/>
            <a:r>
              <a:rPr lang="en-US" dirty="0" smtClean="0"/>
              <a:t>ASSUMING A STUDENT’S ROLE</a:t>
            </a:r>
            <a:br>
              <a:rPr lang="en-US" dirty="0" smtClean="0"/>
            </a:br>
            <a:r>
              <a:rPr lang="en-US" sz="3600" dirty="0" smtClean="0"/>
              <a:t>(for preschool/elementary students only)</a:t>
            </a:r>
            <a:endParaRPr lang="en-US" sz="3600" dirty="0"/>
          </a:p>
        </p:txBody>
      </p:sp>
      <p:sp>
        <p:nvSpPr>
          <p:cNvPr id="3" name="Content Placeholder 2"/>
          <p:cNvSpPr>
            <a:spLocks noGrp="1"/>
          </p:cNvSpPr>
          <p:nvPr>
            <p:ph idx="1"/>
          </p:nvPr>
        </p:nvSpPr>
        <p:spPr>
          <a:xfrm>
            <a:off x="1524000" y="2057400"/>
            <a:ext cx="7239000" cy="4525963"/>
          </a:xfrm>
        </p:spPr>
        <p:txBody>
          <a:bodyPr>
            <a:normAutofit lnSpcReduction="10000"/>
          </a:bodyPr>
          <a:lstStyle/>
          <a:p>
            <a:r>
              <a:rPr lang="en-US" dirty="0" smtClean="0"/>
              <a:t>Line: 1. Gets in line with classmates</a:t>
            </a:r>
          </a:p>
          <a:p>
            <a:r>
              <a:rPr lang="en-US" dirty="0" smtClean="0"/>
              <a:t>Line: 2. Moves in line with classmates without bumping into them</a:t>
            </a:r>
          </a:p>
          <a:p>
            <a:r>
              <a:rPr lang="en-US" dirty="0" smtClean="0"/>
              <a:t>Plays on playground</a:t>
            </a:r>
          </a:p>
          <a:p>
            <a:r>
              <a:rPr lang="en-US" dirty="0" smtClean="0"/>
              <a:t>Does classroom/job-related activities (e.g., line leader, taking messages to the office)</a:t>
            </a:r>
          </a:p>
          <a:p>
            <a:r>
              <a:rPr lang="en-US" dirty="0" smtClean="0"/>
              <a:t>Moves responsibly and purposefully through classroom learning centers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2859270"/>
      </p:ext>
    </p:extLst>
  </p:cSld>
  <p:clrMapOvr>
    <a:masterClrMapping/>
  </p:clrMapOvr>
  <mc:AlternateContent xmlns:mc="http://schemas.openxmlformats.org/markup-compatibility/2006">
    <mc:Choice xmlns:p14="http://schemas.microsoft.com/office/powerpoint/2010/main" Requires="p14">
      <p:transition spd="slow" p14:dur="2000" advTm="41998"/>
    </mc:Choice>
    <mc:Fallback>
      <p:transition spd="slow" advTm="4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normAutofit fontScale="90000"/>
          </a:bodyPr>
          <a:lstStyle/>
          <a:p>
            <a:pPr algn="l"/>
            <a:r>
              <a:rPr lang="en-US" dirty="0"/>
              <a:t>ASSUMING A STUDENT’S ROLE</a:t>
            </a:r>
            <a:br>
              <a:rPr lang="en-US" dirty="0"/>
            </a:br>
            <a:r>
              <a:rPr lang="en-US" sz="4000" dirty="0"/>
              <a:t>(for </a:t>
            </a:r>
            <a:r>
              <a:rPr lang="en-US" sz="4000" dirty="0" smtClean="0"/>
              <a:t>secondary students only)</a:t>
            </a:r>
            <a:endParaRPr lang="en-US" sz="4000" dirty="0"/>
          </a:p>
        </p:txBody>
      </p:sp>
      <p:sp>
        <p:nvSpPr>
          <p:cNvPr id="3" name="Content Placeholder 2"/>
          <p:cNvSpPr>
            <a:spLocks noGrp="1"/>
          </p:cNvSpPr>
          <p:nvPr>
            <p:ph idx="1"/>
          </p:nvPr>
        </p:nvSpPr>
        <p:spPr>
          <a:xfrm>
            <a:off x="1524000" y="2057400"/>
            <a:ext cx="7239000" cy="4525963"/>
          </a:xfrm>
        </p:spPr>
        <p:txBody>
          <a:bodyPr/>
          <a:lstStyle/>
          <a:p>
            <a:r>
              <a:rPr lang="en-US" dirty="0" smtClean="0"/>
              <a:t>Opens and closes locker</a:t>
            </a:r>
          </a:p>
          <a:p>
            <a:r>
              <a:rPr lang="en-US" dirty="0" smtClean="0"/>
              <a:t>Goes off campus for lunch</a:t>
            </a:r>
          </a:p>
          <a:p>
            <a:r>
              <a:rPr lang="en-US" dirty="0" smtClean="0"/>
              <a:t>Does off campus job-related activities</a:t>
            </a:r>
          </a:p>
          <a:p>
            <a:r>
              <a:rPr lang="en-US" dirty="0" smtClean="0"/>
              <a:t>Accesses vending machines</a:t>
            </a:r>
          </a:p>
          <a:p>
            <a:r>
              <a:rPr lang="en-US" dirty="0" smtClean="0"/>
              <a:t>Engages in leisure activities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64556"/>
      </p:ext>
    </p:extLst>
  </p:cSld>
  <p:clrMapOvr>
    <a:masterClrMapping/>
  </p:clrMapOvr>
  <mc:AlternateContent xmlns:mc="http://schemas.openxmlformats.org/markup-compatibility/2006">
    <mc:Choice xmlns:p14="http://schemas.microsoft.com/office/powerpoint/2010/main" Requires="p14">
      <p:transition spd="slow" p14:dur="2000" advTm="26802"/>
    </mc:Choice>
    <mc:Fallback>
      <p:transition spd="slow" advTm="2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normAutofit fontScale="90000"/>
          </a:bodyPr>
          <a:lstStyle/>
          <a:p>
            <a:pPr algn="l"/>
            <a:r>
              <a:rPr lang="en-US" dirty="0"/>
              <a:t>ASSUMING A STUDENT’S ROLE</a:t>
            </a:r>
            <a:br>
              <a:rPr lang="en-US" dirty="0"/>
            </a:br>
            <a:r>
              <a:rPr lang="en-US" sz="4000" dirty="0"/>
              <a:t>(for </a:t>
            </a:r>
            <a:r>
              <a:rPr lang="en-US" sz="4000" dirty="0" smtClean="0"/>
              <a:t>all students)</a:t>
            </a:r>
            <a:endParaRPr lang="en-US" sz="4000" dirty="0"/>
          </a:p>
        </p:txBody>
      </p:sp>
      <p:sp>
        <p:nvSpPr>
          <p:cNvPr id="3" name="Content Placeholder 2"/>
          <p:cNvSpPr>
            <a:spLocks noGrp="1"/>
          </p:cNvSpPr>
          <p:nvPr>
            <p:ph idx="1"/>
          </p:nvPr>
        </p:nvSpPr>
        <p:spPr>
          <a:xfrm>
            <a:off x="1524000" y="2057400"/>
            <a:ext cx="7086600" cy="4525963"/>
          </a:xfrm>
        </p:spPr>
        <p:txBody>
          <a:bodyPr>
            <a:normAutofit fontScale="92500" lnSpcReduction="10000"/>
          </a:bodyPr>
          <a:lstStyle/>
          <a:p>
            <a:r>
              <a:rPr lang="en-US" dirty="0" smtClean="0"/>
              <a:t>Gets teacher’s attention</a:t>
            </a:r>
          </a:p>
          <a:p>
            <a:r>
              <a:rPr lang="en-US" dirty="0" smtClean="0"/>
              <a:t>Obtains classroom materials (e.g., paper, books, art supplies)</a:t>
            </a:r>
          </a:p>
          <a:p>
            <a:r>
              <a:rPr lang="en-US" dirty="0" smtClean="0"/>
              <a:t>Carries: 1. Lunch tray to/from lunch table without spilling</a:t>
            </a:r>
          </a:p>
          <a:p>
            <a:r>
              <a:rPr lang="en-US" dirty="0" smtClean="0"/>
              <a:t>Carries: 2. Sack lunch to/from lunch table without spilling</a:t>
            </a:r>
          </a:p>
          <a:p>
            <a:r>
              <a:rPr lang="en-US" dirty="0" smtClean="0"/>
              <a:t>Carries: 3. Drink to/from lunch table without spilling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5701966"/>
      </p:ext>
    </p:extLst>
  </p:cSld>
  <p:clrMapOvr>
    <a:masterClrMapping/>
  </p:clrMapOvr>
  <mc:AlternateContent xmlns:mc="http://schemas.openxmlformats.org/markup-compatibility/2006">
    <mc:Choice xmlns:p14="http://schemas.microsoft.com/office/powerpoint/2010/main" Requires="p14">
      <p:transition spd="slow" p14:dur="2000" advTm="34403"/>
    </mc:Choice>
    <mc:Fallback>
      <p:transition spd="slow" advTm="3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normAutofit fontScale="90000"/>
          </a:bodyPr>
          <a:lstStyle/>
          <a:p>
            <a:pPr algn="l"/>
            <a:r>
              <a:rPr lang="en-US" dirty="0"/>
              <a:t>ASSUMING A STUDENT’S ROLE</a:t>
            </a:r>
            <a:br>
              <a:rPr lang="en-US" dirty="0"/>
            </a:br>
            <a:r>
              <a:rPr lang="en-US" sz="4000" dirty="0"/>
              <a:t>(for all </a:t>
            </a:r>
            <a:r>
              <a:rPr lang="en-US" sz="4000" dirty="0" smtClean="0"/>
              <a:t>students – cont.)</a:t>
            </a:r>
            <a:endParaRPr lang="en-US" dirty="0"/>
          </a:p>
        </p:txBody>
      </p:sp>
      <p:sp>
        <p:nvSpPr>
          <p:cNvPr id="3" name="Content Placeholder 2"/>
          <p:cNvSpPr>
            <a:spLocks noGrp="1"/>
          </p:cNvSpPr>
          <p:nvPr>
            <p:ph idx="1"/>
          </p:nvPr>
        </p:nvSpPr>
        <p:spPr>
          <a:xfrm>
            <a:off x="1524000" y="2057400"/>
            <a:ext cx="7010400" cy="4648200"/>
          </a:xfrm>
        </p:spPr>
        <p:txBody>
          <a:bodyPr>
            <a:normAutofit fontScale="85000" lnSpcReduction="20000"/>
          </a:bodyPr>
          <a:lstStyle/>
          <a:p>
            <a:r>
              <a:rPr lang="en-US" dirty="0"/>
              <a:t>Manipulates classroom materials: 1. Cutting and pasting</a:t>
            </a:r>
          </a:p>
          <a:p>
            <a:r>
              <a:rPr lang="en-US" dirty="0"/>
              <a:t>Manipulates classroom materials: 2. Books</a:t>
            </a:r>
          </a:p>
          <a:p>
            <a:r>
              <a:rPr lang="en-US" dirty="0"/>
              <a:t>Manipulates classroom materials: 3. Science activities</a:t>
            </a:r>
          </a:p>
          <a:p>
            <a:r>
              <a:rPr lang="en-US" dirty="0" smtClean="0"/>
              <a:t>Engages in after school activities (e.g., clubs, teams)</a:t>
            </a:r>
          </a:p>
          <a:p>
            <a:r>
              <a:rPr lang="en-US" dirty="0" smtClean="0"/>
              <a:t>Engages in community activities: 1. Movies</a:t>
            </a:r>
          </a:p>
          <a:p>
            <a:r>
              <a:rPr lang="en-US" dirty="0" smtClean="0"/>
              <a:t>Engages in community activities: 2. Sports</a:t>
            </a:r>
          </a:p>
          <a:p>
            <a:r>
              <a:rPr lang="en-US" dirty="0" smtClean="0"/>
              <a:t>Engages in community activities: 3. Going to mall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1980430"/>
      </p:ext>
    </p:extLst>
  </p:cSld>
  <p:clrMapOvr>
    <a:masterClrMapping/>
  </p:clrMapOvr>
  <mc:AlternateContent xmlns:mc="http://schemas.openxmlformats.org/markup-compatibility/2006">
    <mc:Choice xmlns:p14="http://schemas.microsoft.com/office/powerpoint/2010/main" Requires="p14">
      <p:transition spd="slow" p14:dur="2000" advTm="39457"/>
    </mc:Choice>
    <mc:Fallback>
      <p:transition spd="slow" advTm="3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normAutofit fontScale="90000"/>
          </a:bodyPr>
          <a:lstStyle/>
          <a:p>
            <a:pPr algn="l"/>
            <a:r>
              <a:rPr lang="en-US" dirty="0" smtClean="0"/>
              <a:t>EXPRESSING LEARNING</a:t>
            </a:r>
            <a:br>
              <a:rPr lang="en-US" dirty="0" smtClean="0"/>
            </a:br>
            <a:r>
              <a:rPr lang="en-US" sz="4000" dirty="0" smtClean="0"/>
              <a:t>(for students unable to use speech)</a:t>
            </a:r>
            <a:endParaRPr lang="en-US" dirty="0"/>
          </a:p>
        </p:txBody>
      </p:sp>
      <p:sp>
        <p:nvSpPr>
          <p:cNvPr id="3" name="Content Placeholder 2"/>
          <p:cNvSpPr>
            <a:spLocks noGrp="1"/>
          </p:cNvSpPr>
          <p:nvPr>
            <p:ph idx="1"/>
          </p:nvPr>
        </p:nvSpPr>
        <p:spPr>
          <a:xfrm>
            <a:off x="1524000" y="2057400"/>
            <a:ext cx="7239000" cy="4525963"/>
          </a:xfrm>
        </p:spPr>
        <p:txBody>
          <a:bodyPr/>
          <a:lstStyle/>
          <a:p>
            <a:r>
              <a:rPr lang="en-US" dirty="0" smtClean="0"/>
              <a:t>Augmentative Communication:              1. Physically accesses a picture board using any body part</a:t>
            </a:r>
          </a:p>
          <a:p>
            <a:r>
              <a:rPr lang="en-US" dirty="0" smtClean="0"/>
              <a:t>Augmentative Communication:              2. Physically accesses an electronic device using any body part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1359349"/>
      </p:ext>
    </p:extLst>
  </p:cSld>
  <p:clrMapOvr>
    <a:masterClrMapping/>
  </p:clrMapOvr>
  <mc:AlternateContent xmlns:mc="http://schemas.openxmlformats.org/markup-compatibility/2006">
    <mc:Choice xmlns:p14="http://schemas.microsoft.com/office/powerpoint/2010/main" Requires="p14">
      <p:transition spd="slow" p14:dur="2000" advTm="26818"/>
    </mc:Choice>
    <mc:Fallback>
      <p:transition spd="slow" advTm="2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normAutofit fontScale="90000"/>
          </a:bodyPr>
          <a:lstStyle/>
          <a:p>
            <a:pPr algn="l"/>
            <a:r>
              <a:rPr lang="en-US" dirty="0"/>
              <a:t>EXPRESSING LEARNING</a:t>
            </a:r>
            <a:br>
              <a:rPr lang="en-US" dirty="0"/>
            </a:br>
            <a:r>
              <a:rPr lang="en-US" sz="4000" dirty="0"/>
              <a:t>(for </a:t>
            </a:r>
            <a:r>
              <a:rPr lang="en-US" sz="4000" dirty="0" smtClean="0"/>
              <a:t>ALL students )</a:t>
            </a:r>
            <a:endParaRPr lang="en-US" sz="4000" dirty="0"/>
          </a:p>
        </p:txBody>
      </p:sp>
      <p:sp>
        <p:nvSpPr>
          <p:cNvPr id="3" name="Content Placeholder 2"/>
          <p:cNvSpPr>
            <a:spLocks noGrp="1"/>
          </p:cNvSpPr>
          <p:nvPr>
            <p:ph idx="1"/>
          </p:nvPr>
        </p:nvSpPr>
        <p:spPr>
          <a:xfrm>
            <a:off x="1524000" y="2057400"/>
            <a:ext cx="7239000" cy="4525963"/>
          </a:xfrm>
        </p:spPr>
        <p:txBody>
          <a:bodyPr/>
          <a:lstStyle/>
          <a:p>
            <a:r>
              <a:rPr lang="en-US" dirty="0" smtClean="0"/>
              <a:t>Produces words and numbers (or prewriting activities) using handwriting</a:t>
            </a:r>
          </a:p>
          <a:p>
            <a:r>
              <a:rPr lang="en-US" dirty="0" smtClean="0"/>
              <a:t>Produces words and numbers (or prewriting activities) using a </a:t>
            </a:r>
            <a:r>
              <a:rPr lang="en-US" dirty="0" smtClean="0"/>
              <a:t>computer</a:t>
            </a:r>
          </a:p>
          <a:p>
            <a:r>
              <a:rPr lang="en-US" dirty="0" smtClean="0"/>
              <a:t>Copies </a:t>
            </a:r>
            <a:r>
              <a:rPr lang="en-US" dirty="0" smtClean="0"/>
              <a:t>classwork: 1. From the chalkboard</a:t>
            </a:r>
          </a:p>
          <a:p>
            <a:r>
              <a:rPr lang="en-US" dirty="0" smtClean="0"/>
              <a:t>Copies classwork: 2. From a book or work page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344673"/>
      </p:ext>
    </p:extLst>
  </p:cSld>
  <p:clrMapOvr>
    <a:masterClrMapping/>
  </p:clrMapOvr>
  <mc:AlternateContent xmlns:mc="http://schemas.openxmlformats.org/markup-compatibility/2006">
    <mc:Choice xmlns:p14="http://schemas.microsoft.com/office/powerpoint/2010/main" Requires="p14">
      <p:transition spd="slow" p14:dur="2000" advTm="24777"/>
    </mc:Choice>
    <mc:Fallback>
      <p:transition spd="slow" advTm="2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43198" y="3047998"/>
            <a:ext cx="6705600" cy="9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2" name="Title 1"/>
          <p:cNvSpPr>
            <a:spLocks noGrp="1"/>
          </p:cNvSpPr>
          <p:nvPr>
            <p:ph type="title"/>
          </p:nvPr>
        </p:nvSpPr>
        <p:spPr>
          <a:xfrm>
            <a:off x="1447800" y="533400"/>
            <a:ext cx="7467600" cy="1143000"/>
          </a:xfrm>
        </p:spPr>
        <p:txBody>
          <a:bodyPr/>
          <a:lstStyle/>
          <a:p>
            <a:pPr algn="l"/>
            <a:r>
              <a:rPr lang="en-US" dirty="0" smtClean="0"/>
              <a:t>BEHAVIOR</a:t>
            </a:r>
            <a:endParaRPr lang="en-US" dirty="0"/>
          </a:p>
        </p:txBody>
      </p:sp>
      <p:sp>
        <p:nvSpPr>
          <p:cNvPr id="3" name="Content Placeholder 2"/>
          <p:cNvSpPr>
            <a:spLocks noGrp="1"/>
          </p:cNvSpPr>
          <p:nvPr>
            <p:ph idx="1"/>
          </p:nvPr>
        </p:nvSpPr>
        <p:spPr>
          <a:xfrm>
            <a:off x="1524000" y="2057400"/>
            <a:ext cx="7239000" cy="4525963"/>
          </a:xfrm>
        </p:spPr>
        <p:txBody>
          <a:bodyPr/>
          <a:lstStyle/>
          <a:p>
            <a:r>
              <a:rPr lang="en-US" dirty="0" smtClean="0"/>
              <a:t>Stays on task in the classroom</a:t>
            </a:r>
          </a:p>
          <a:p>
            <a:r>
              <a:rPr lang="en-US" dirty="0" smtClean="0"/>
              <a:t>Maintains acceptable behavioral control in school</a:t>
            </a:r>
          </a:p>
          <a:p>
            <a:r>
              <a:rPr lang="en-US" dirty="0" smtClean="0"/>
              <a:t>Interacts cooperatively and appropriately with other students</a:t>
            </a:r>
          </a:p>
          <a:p>
            <a:r>
              <a:rPr lang="en-US" dirty="0" smtClean="0"/>
              <a:t>Follow directions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9483543"/>
      </p:ext>
    </p:extLst>
  </p:cSld>
  <p:clrMapOvr>
    <a:masterClrMapping/>
  </p:clrMapOvr>
  <mc:AlternateContent xmlns:mc="http://schemas.openxmlformats.org/markup-compatibility/2006">
    <mc:Choice xmlns:p14="http://schemas.microsoft.com/office/powerpoint/2010/main" Requires="p14">
      <p:transition spd="slow" p14:dur="2000" advTm="21194"/>
    </mc:Choice>
    <mc:Fallback>
      <p:transition spd="slow" advTm="2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295400" y="533400"/>
            <a:ext cx="7620000" cy="914400"/>
          </a:xfrm>
        </p:spPr>
        <p:txBody>
          <a:bodyPr>
            <a:normAutofit fontScale="90000"/>
          </a:bodyPr>
          <a:lstStyle/>
          <a:p>
            <a:r>
              <a:rPr lang="en-US" dirty="0" smtClean="0"/>
              <a:t>School Outcomes Measure (SOM)™ </a:t>
            </a:r>
            <a:br>
              <a:rPr lang="en-US" dirty="0" smtClean="0"/>
            </a:br>
            <a:r>
              <a:rPr lang="en-US" dirty="0" smtClean="0"/>
              <a:t>Research Web Page</a:t>
            </a:r>
            <a:endParaRPr lang="en-US" dirty="0"/>
          </a:p>
        </p:txBody>
      </p:sp>
      <p:sp>
        <p:nvSpPr>
          <p:cNvPr id="5" name="Content Placeholder 4"/>
          <p:cNvSpPr>
            <a:spLocks noGrp="1"/>
          </p:cNvSpPr>
          <p:nvPr>
            <p:ph idx="1"/>
          </p:nvPr>
        </p:nvSpPr>
        <p:spPr>
          <a:xfrm>
            <a:off x="1371600" y="1828800"/>
            <a:ext cx="7391400" cy="4953000"/>
          </a:xfrm>
        </p:spPr>
        <p:txBody>
          <a:bodyPr>
            <a:normAutofit fontScale="85000" lnSpcReduction="20000"/>
          </a:bodyPr>
          <a:lstStyle/>
          <a:p>
            <a:pPr>
              <a:lnSpc>
                <a:spcPct val="80000"/>
              </a:lnSpc>
            </a:pPr>
            <a:r>
              <a:rPr lang="en-US" altLang="en-US" dirty="0" smtClean="0"/>
              <a:t>From The University of Oklahoma </a:t>
            </a:r>
            <a:r>
              <a:rPr lang="en-US" altLang="en-US" dirty="0"/>
              <a:t>Health Sciences Center web page </a:t>
            </a:r>
            <a:r>
              <a:rPr lang="en-US" altLang="en-US" dirty="0">
                <a:hlinkClick r:id="rId6"/>
              </a:rPr>
              <a:t>http://ouhsc.edu</a:t>
            </a:r>
            <a:r>
              <a:rPr lang="en-US" altLang="en-US" dirty="0" smtClean="0">
                <a:hlinkClick r:id="rId6"/>
              </a:rPr>
              <a:t>/</a:t>
            </a:r>
            <a:endParaRPr lang="en-US" altLang="en-US" dirty="0" smtClean="0"/>
          </a:p>
          <a:p>
            <a:pPr lvl="1">
              <a:lnSpc>
                <a:spcPct val="80000"/>
              </a:lnSpc>
            </a:pPr>
            <a:r>
              <a:rPr lang="en-US" altLang="en-US" dirty="0" smtClean="0"/>
              <a:t>At search bar, type in “Tolbert Center” select fist link (</a:t>
            </a:r>
            <a:r>
              <a:rPr lang="en-US" altLang="en-US" dirty="0"/>
              <a:t>Lee </a:t>
            </a:r>
            <a:r>
              <a:rPr lang="en-US" altLang="en-US" dirty="0" err="1"/>
              <a:t>Mitchener</a:t>
            </a:r>
            <a:r>
              <a:rPr lang="en-US" altLang="en-US" dirty="0"/>
              <a:t> Tolbert Center for Developmental Disabilities &amp; Autism)</a:t>
            </a:r>
            <a:r>
              <a:rPr lang="en-US" altLang="en-US" dirty="0" smtClean="0"/>
              <a:t> </a:t>
            </a:r>
            <a:r>
              <a:rPr lang="en-US" altLang="en-US" dirty="0">
                <a:hlinkClick r:id="rId7"/>
              </a:rPr>
              <a:t>http://</a:t>
            </a:r>
            <a:r>
              <a:rPr lang="en-US" altLang="en-US" dirty="0" smtClean="0">
                <a:hlinkClick r:id="rId7"/>
              </a:rPr>
              <a:t>alliedhealth.ouhsc.edu/Departments/RehabilitationSciences/CenterofExcellence/LeeMitchenerTolbertCenter.aspx</a:t>
            </a:r>
            <a:endParaRPr lang="en-US" altLang="en-US" dirty="0" smtClean="0"/>
          </a:p>
          <a:p>
            <a:pPr lvl="2">
              <a:lnSpc>
                <a:spcPct val="80000"/>
              </a:lnSpc>
            </a:pPr>
            <a:r>
              <a:rPr lang="en-US" altLang="en-US" dirty="0" smtClean="0"/>
              <a:t>Then, under the Quick links on the right, click on </a:t>
            </a:r>
            <a:r>
              <a:rPr lang="en-US" altLang="en-US" u="sng" dirty="0" smtClean="0">
                <a:solidFill>
                  <a:srgbClr val="C00000"/>
                </a:solidFill>
              </a:rPr>
              <a:t>School Outcomes Measure (SOM) Research</a:t>
            </a:r>
          </a:p>
          <a:p>
            <a:pPr marL="914400" lvl="2" indent="0">
              <a:lnSpc>
                <a:spcPct val="80000"/>
              </a:lnSpc>
              <a:buNone/>
            </a:pPr>
            <a:r>
              <a:rPr lang="en-US" altLang="en-US" sz="3500" dirty="0" smtClean="0"/>
              <a:t>OR</a:t>
            </a:r>
            <a:r>
              <a:rPr lang="en-US" altLang="en-US" dirty="0" smtClean="0"/>
              <a:t> </a:t>
            </a:r>
          </a:p>
          <a:p>
            <a:pPr lvl="1">
              <a:lnSpc>
                <a:spcPct val="80000"/>
              </a:lnSpc>
            </a:pPr>
            <a:r>
              <a:rPr lang="en-US" altLang="en-US" dirty="0" smtClean="0"/>
              <a:t>from OUHSC.edu , at search bar, type in “School Outcomes Measure” select first link and </a:t>
            </a:r>
            <a:r>
              <a:rPr lang="en-US" altLang="en-US" dirty="0"/>
              <a:t>will take you </a:t>
            </a:r>
            <a:r>
              <a:rPr lang="en-US" altLang="en-US" dirty="0" smtClean="0"/>
              <a:t>directly to </a:t>
            </a:r>
            <a:r>
              <a:rPr lang="en-US" altLang="en-US" u="sng" cap="all" dirty="0">
                <a:solidFill>
                  <a:srgbClr val="C00000"/>
                </a:solidFill>
              </a:rPr>
              <a:t>School Outcomes Measure (SOM) Research</a:t>
            </a:r>
            <a:r>
              <a:rPr lang="en-US" altLang="en-US" u="sng" dirty="0">
                <a:solidFill>
                  <a:srgbClr val="C00000"/>
                </a:solidFill>
              </a:rPr>
              <a:t> </a:t>
            </a:r>
            <a:r>
              <a:rPr lang="en-US" altLang="en-US" dirty="0" smtClean="0">
                <a:hlinkClick r:id="rId7"/>
              </a:rPr>
              <a:t>http</a:t>
            </a:r>
            <a:r>
              <a:rPr lang="en-US" altLang="en-US" dirty="0">
                <a:hlinkClick r:id="rId7"/>
              </a:rPr>
              <a:t>://</a:t>
            </a:r>
            <a:r>
              <a:rPr lang="en-US" altLang="en-US" dirty="0" smtClean="0">
                <a:hlinkClick r:id="rId7"/>
              </a:rPr>
              <a:t>alliedhealth.ouhsc.edu/Departments/RehabilitationSciences/CenterofExcellence/LeeMitchenerTolbertCenter.aspx</a:t>
            </a:r>
            <a:endParaRPr lang="en-US" altLang="en-US" dirty="0" smtClean="0"/>
          </a:p>
          <a:p>
            <a:pPr marL="914400" lvl="2" indent="0">
              <a:lnSpc>
                <a:spcPct val="80000"/>
              </a:lnSpc>
              <a:buNone/>
            </a:pPr>
            <a:endParaRPr lang="en-US" altLang="en-US"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6398877"/>
      </p:ext>
    </p:extLst>
  </p:cSld>
  <p:clrMapOvr>
    <a:masterClrMapping/>
  </p:clrMapOvr>
  <mc:AlternateContent xmlns:mc="http://schemas.openxmlformats.org/markup-compatibility/2006">
    <mc:Choice xmlns:p14="http://schemas.microsoft.com/office/powerpoint/2010/main" Requires="p14">
      <p:transition spd="slow" p14:dur="2000" advTm="47532"/>
    </mc:Choice>
    <mc:Fallback>
      <p:transition spd="slow" advTm="4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1143000"/>
          </a:xfrm>
        </p:spPr>
        <p:txBody>
          <a:bodyPr/>
          <a:lstStyle/>
          <a:p>
            <a:r>
              <a:rPr lang="en-US" dirty="0" smtClean="0"/>
              <a:t>Reliability Testing</a:t>
            </a:r>
            <a:endParaRPr lang="en-US" dirty="0"/>
          </a:p>
        </p:txBody>
      </p:sp>
      <p:sp>
        <p:nvSpPr>
          <p:cNvPr id="5" name="Content Placeholder 4"/>
          <p:cNvSpPr>
            <a:spLocks noGrp="1"/>
          </p:cNvSpPr>
          <p:nvPr>
            <p:ph idx="1"/>
          </p:nvPr>
        </p:nvSpPr>
        <p:spPr>
          <a:xfrm>
            <a:off x="1371600" y="2133600"/>
            <a:ext cx="7391400" cy="4373563"/>
          </a:xfrm>
        </p:spPr>
        <p:txBody>
          <a:bodyPr>
            <a:normAutofit/>
          </a:bodyPr>
          <a:lstStyle/>
          <a:p>
            <a:pPr>
              <a:lnSpc>
                <a:spcPct val="80000"/>
              </a:lnSpc>
            </a:pPr>
            <a:r>
              <a:rPr lang="en-US" altLang="en-US" dirty="0" smtClean="0"/>
              <a:t>Student Videos</a:t>
            </a:r>
          </a:p>
          <a:p>
            <a:pPr lvl="1">
              <a:lnSpc>
                <a:spcPct val="80000"/>
              </a:lnSpc>
            </a:pPr>
            <a:r>
              <a:rPr lang="en-US" altLang="en-US" dirty="0" smtClean="0"/>
              <a:t>Discussion</a:t>
            </a:r>
          </a:p>
          <a:p>
            <a:pPr lvl="1">
              <a:lnSpc>
                <a:spcPct val="80000"/>
              </a:lnSpc>
            </a:pPr>
            <a:r>
              <a:rPr lang="en-US" altLang="en-US" dirty="0" smtClean="0"/>
              <a:t>Testing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2483062"/>
      </p:ext>
    </p:extLst>
  </p:cSld>
  <p:clrMapOvr>
    <a:masterClrMapping/>
  </p:clrMapOvr>
  <mc:AlternateContent xmlns:mc="http://schemas.openxmlformats.org/markup-compatibility/2006">
    <mc:Choice xmlns:p14="http://schemas.microsoft.com/office/powerpoint/2010/main" Requires="p14">
      <p:transition spd="slow" p14:dur="2000" advTm="19686"/>
    </mc:Choice>
    <mc:Fallback>
      <p:transition spd="slow" advTm="1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1143000"/>
          </a:xfrm>
        </p:spPr>
        <p:txBody>
          <a:bodyPr>
            <a:normAutofit/>
          </a:bodyPr>
          <a:lstStyle/>
          <a:p>
            <a:pPr algn="l"/>
            <a:r>
              <a:rPr lang="en-US" altLang="en-US" b="1" dirty="0" smtClean="0"/>
              <a:t>Purpose</a:t>
            </a:r>
            <a:endParaRPr lang="en-US" b="1" dirty="0"/>
          </a:p>
        </p:txBody>
      </p:sp>
      <p:sp>
        <p:nvSpPr>
          <p:cNvPr id="5" name="Content Placeholder 4"/>
          <p:cNvSpPr>
            <a:spLocks noGrp="1"/>
          </p:cNvSpPr>
          <p:nvPr>
            <p:ph idx="1"/>
          </p:nvPr>
        </p:nvSpPr>
        <p:spPr>
          <a:xfrm>
            <a:off x="1371600" y="1676400"/>
            <a:ext cx="7391400" cy="5181600"/>
          </a:xfrm>
        </p:spPr>
        <p:txBody>
          <a:bodyPr>
            <a:normAutofit fontScale="77500" lnSpcReduction="20000"/>
          </a:bodyPr>
          <a:lstStyle/>
          <a:p>
            <a:r>
              <a:rPr lang="en-US" altLang="en-US" dirty="0" smtClean="0"/>
              <a:t>The SOM is a minimal data set for program evaluation of occupational therapy and physical therapy services provided in school settings (</a:t>
            </a:r>
            <a:r>
              <a:rPr lang="en-US" altLang="en-US" sz="2800" dirty="0" smtClean="0"/>
              <a:t>McEwen, Arnold, Hansen, &amp; Johnson, 2003</a:t>
            </a:r>
            <a:r>
              <a:rPr lang="en-US" altLang="en-US" dirty="0" smtClean="0"/>
              <a:t>)  </a:t>
            </a:r>
          </a:p>
          <a:p>
            <a:pPr lvl="1"/>
            <a:r>
              <a:rPr lang="en-US" altLang="en-US" dirty="0" smtClean="0"/>
              <a:t>A minimal data set gathers information about a large number of students on an on-going basis, with the fewest number of items needed</a:t>
            </a:r>
            <a:r>
              <a:rPr lang="en-US" altLang="en-US" dirty="0" smtClean="0">
                <a:cs typeface="Times New Roman" pitchFamily="18" charset="0"/>
              </a:rPr>
              <a:t> </a:t>
            </a:r>
          </a:p>
          <a:p>
            <a:pPr lvl="2"/>
            <a:r>
              <a:rPr lang="en-US" altLang="en-US" dirty="0" smtClean="0">
                <a:cs typeface="Times New Roman" pitchFamily="18" charset="0"/>
              </a:rPr>
              <a:t>Comprehensive, responsive, timely (</a:t>
            </a:r>
            <a:r>
              <a:rPr lang="en-US" altLang="en-US" dirty="0" err="1" smtClean="0">
                <a:cs typeface="Times New Roman" pitchFamily="18" charset="0"/>
              </a:rPr>
              <a:t>Dobrzykowski</a:t>
            </a:r>
            <a:r>
              <a:rPr lang="en-US" altLang="en-US" dirty="0">
                <a:cs typeface="Times New Roman" pitchFamily="18" charset="0"/>
              </a:rPr>
              <a:t>, 1998</a:t>
            </a:r>
            <a:r>
              <a:rPr lang="en-US" altLang="en-US" dirty="0" smtClean="0">
                <a:cs typeface="Times New Roman" pitchFamily="18" charset="0"/>
              </a:rPr>
              <a:t>)</a:t>
            </a:r>
            <a:endParaRPr lang="en-US" altLang="en-US" dirty="0" smtClean="0"/>
          </a:p>
          <a:p>
            <a:pPr lvl="1"/>
            <a:r>
              <a:rPr lang="en-US" altLang="en-US" dirty="0" smtClean="0"/>
              <a:t>The SOM takes about 10 minutes to administer when a therapist is familiar with the student</a:t>
            </a:r>
          </a:p>
          <a:p>
            <a:pPr lvl="2"/>
            <a:r>
              <a:rPr lang="en-US" altLang="en-US" dirty="0" smtClean="0"/>
              <a:t>No manipulatives and no supplies, just test form</a:t>
            </a:r>
          </a:p>
          <a:p>
            <a:pPr lvl="1"/>
            <a:r>
              <a:rPr lang="en-US" dirty="0" smtClean="0"/>
              <a:t>Criterion-referenced, judgement/observational based</a:t>
            </a:r>
            <a:endParaRPr lang="en-US" altLang="en-US" dirty="0" smtClean="0"/>
          </a:p>
          <a:p>
            <a:r>
              <a:rPr lang="en-US" altLang="en-US" dirty="0" smtClean="0"/>
              <a:t>Currently, no tool exists that measures the outcomes of students ages 3-21 years who receive school-based occupational therapy and physical therapy</a:t>
            </a:r>
            <a:endParaRPr lang="en-US" alt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5414788"/>
      </p:ext>
    </p:extLst>
  </p:cSld>
  <p:clrMapOvr>
    <a:masterClrMapping/>
  </p:clrMapOvr>
  <mc:AlternateContent xmlns:mc="http://schemas.openxmlformats.org/markup-compatibility/2006">
    <mc:Choice xmlns:p14="http://schemas.microsoft.com/office/powerpoint/2010/main" Requires="p14">
      <p:transition spd="slow" p14:dur="2000" advTm="46032"/>
    </mc:Choice>
    <mc:Fallback>
      <p:transition spd="slow" advTm="4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1143000"/>
          </a:xfrm>
        </p:spPr>
        <p:txBody>
          <a:bodyPr>
            <a:normAutofit/>
          </a:bodyPr>
          <a:lstStyle/>
          <a:p>
            <a:pPr algn="l"/>
            <a:r>
              <a:rPr lang="en-US" altLang="en-US" dirty="0" smtClean="0"/>
              <a:t>References </a:t>
            </a:r>
            <a:r>
              <a:rPr lang="en-US" altLang="en-US" sz="2700" dirty="0" smtClean="0"/>
              <a:t>(not fully included in </a:t>
            </a:r>
            <a:r>
              <a:rPr lang="en-US" altLang="en-US" sz="2700" dirty="0" err="1" smtClean="0"/>
              <a:t>ppt</a:t>
            </a:r>
            <a:r>
              <a:rPr lang="en-US" altLang="en-US" sz="2700" dirty="0" smtClean="0"/>
              <a:t>)</a:t>
            </a:r>
            <a:endParaRPr lang="en-US" sz="2700" dirty="0"/>
          </a:p>
        </p:txBody>
      </p:sp>
      <p:sp>
        <p:nvSpPr>
          <p:cNvPr id="5" name="Content Placeholder 4"/>
          <p:cNvSpPr>
            <a:spLocks noGrp="1"/>
          </p:cNvSpPr>
          <p:nvPr>
            <p:ph idx="1"/>
          </p:nvPr>
        </p:nvSpPr>
        <p:spPr>
          <a:xfrm>
            <a:off x="1371600" y="1524000"/>
            <a:ext cx="7391400" cy="5257800"/>
          </a:xfrm>
        </p:spPr>
        <p:txBody>
          <a:bodyPr>
            <a:normAutofit fontScale="55000" lnSpcReduction="20000"/>
          </a:bodyPr>
          <a:lstStyle/>
          <a:p>
            <a:r>
              <a:rPr lang="en-US" altLang="en-US" dirty="0"/>
              <a:t>American Occupational Therapy Association (2000).</a:t>
            </a:r>
            <a:r>
              <a:rPr lang="en-US" altLang="en-US" i="1" dirty="0"/>
              <a:t> </a:t>
            </a:r>
            <a:r>
              <a:rPr lang="en-US" altLang="en-US" i="1" dirty="0" smtClean="0"/>
              <a:t>Occupational </a:t>
            </a:r>
            <a:r>
              <a:rPr lang="en-US" altLang="en-US" i="1" dirty="0"/>
              <a:t>therapy </a:t>
            </a:r>
            <a:r>
              <a:rPr lang="en-US" altLang="en-US" i="1" dirty="0" smtClean="0"/>
              <a:t>practice trends. </a:t>
            </a:r>
            <a:r>
              <a:rPr lang="en-US" altLang="en-US" dirty="0"/>
              <a:t>Retrieved </a:t>
            </a:r>
            <a:r>
              <a:rPr lang="en-US" altLang="en-US" dirty="0" smtClean="0"/>
              <a:t>March 10, 2017</a:t>
            </a:r>
            <a:r>
              <a:rPr lang="en-US" altLang="en-US" dirty="0"/>
              <a:t>, from </a:t>
            </a:r>
            <a:r>
              <a:rPr lang="en-US" altLang="en-US" dirty="0">
                <a:hlinkClick r:id="rId4"/>
              </a:rPr>
              <a:t>http://www.aota.org/-/</a:t>
            </a:r>
            <a:r>
              <a:rPr lang="en-US" altLang="en-US" dirty="0" smtClean="0">
                <a:hlinkClick r:id="rId4"/>
              </a:rPr>
              <a:t>media/corporate/files/advocacy/hill-day-12/hill-day-ot-fact-sheet.pdf</a:t>
            </a:r>
            <a:endParaRPr lang="en-US" altLang="en-US" dirty="0"/>
          </a:p>
          <a:p>
            <a:r>
              <a:rPr lang="en-US" altLang="en-US" dirty="0" smtClean="0"/>
              <a:t>American Occupational Therapy Association (2000).</a:t>
            </a:r>
            <a:r>
              <a:rPr lang="en-US" altLang="en-US" i="1" dirty="0" smtClean="0"/>
              <a:t> American occupational therapy association 2000 salary survey. </a:t>
            </a:r>
            <a:r>
              <a:rPr lang="en-US" altLang="en-US" dirty="0" smtClean="0"/>
              <a:t>Retrieved October 1, 2007, from the American Occupational Therapy Association Web site: </a:t>
            </a:r>
            <a:r>
              <a:rPr lang="en-US" altLang="en-US" u="sng" dirty="0" smtClean="0">
                <a:hlinkClick r:id="rId5"/>
              </a:rPr>
              <a:t>http://www.otjoblink.org/links/link04.asp</a:t>
            </a:r>
            <a:endParaRPr lang="en-US" altLang="en-US" dirty="0" smtClean="0"/>
          </a:p>
          <a:p>
            <a:r>
              <a:rPr lang="en-US" altLang="en-US" dirty="0" smtClean="0"/>
              <a:t>American Physical Therapy Association. (2002). </a:t>
            </a:r>
            <a:r>
              <a:rPr lang="en-US" altLang="en-US" i="1" dirty="0" smtClean="0"/>
              <a:t>Pediatric physical therapy description of practice</a:t>
            </a:r>
            <a:r>
              <a:rPr lang="en-US" altLang="en-US" dirty="0" smtClean="0"/>
              <a:t>. Alexandria, VA: Author.</a:t>
            </a:r>
          </a:p>
          <a:p>
            <a:r>
              <a:rPr lang="en-US" altLang="en-US" dirty="0" smtClean="0"/>
              <a:t>Bundy, A. C2002. (Ed.) (1991). Making a difference: OTs and PTs in public schools: A conceptual model of practice for school system therapists. Chicago: University of Illinois at Chicago.</a:t>
            </a:r>
          </a:p>
          <a:p>
            <a:pPr>
              <a:lnSpc>
                <a:spcPct val="80000"/>
              </a:lnSpc>
            </a:pPr>
            <a:r>
              <a:rPr lang="en-US" altLang="en-US" dirty="0" err="1" smtClean="0"/>
              <a:t>Dobrzykowski</a:t>
            </a:r>
            <a:r>
              <a:rPr lang="en-US" altLang="en-US" dirty="0" smtClean="0"/>
              <a:t>, E. A. (1998). </a:t>
            </a:r>
            <a:r>
              <a:rPr lang="en-US" altLang="en-US" i="1" dirty="0" smtClean="0"/>
              <a:t>Essential readings in rehabilitation outcomes measurement: Application, methodology, and technology</a:t>
            </a:r>
            <a:r>
              <a:rPr lang="en-US" altLang="en-US" dirty="0" smtClean="0"/>
              <a:t>. Gaithersburg, MD: Aspen Publishers, Inc. </a:t>
            </a:r>
            <a:r>
              <a:rPr lang="en-US" altLang="en-US" dirty="0" err="1"/>
              <a:t>Goossen</a:t>
            </a:r>
            <a:r>
              <a:rPr lang="en-US" altLang="en-US" dirty="0"/>
              <a:t>, W. T. F., Epping, P. J. M. M., </a:t>
            </a:r>
            <a:r>
              <a:rPr lang="en-US" altLang="en-US" dirty="0" err="1"/>
              <a:t>Feuth</a:t>
            </a:r>
            <a:r>
              <a:rPr lang="en-US" altLang="en-US" dirty="0"/>
              <a:t>, </a:t>
            </a:r>
            <a:r>
              <a:rPr lang="en-US" altLang="en-US" dirty="0" err="1"/>
              <a:t>Dassen</a:t>
            </a:r>
            <a:r>
              <a:rPr lang="en-US" altLang="en-US" dirty="0"/>
              <a:t>, T. W. N., </a:t>
            </a:r>
            <a:r>
              <a:rPr lang="en-US" altLang="en-US" dirty="0" err="1"/>
              <a:t>Hasman</a:t>
            </a:r>
            <a:r>
              <a:rPr lang="en-US" altLang="en-US" dirty="0"/>
              <a:t>, A., &amp; </a:t>
            </a:r>
            <a:r>
              <a:rPr lang="en-US" altLang="en-US" dirty="0" err="1"/>
              <a:t>Heuvel</a:t>
            </a:r>
            <a:r>
              <a:rPr lang="en-US" altLang="en-US" dirty="0"/>
              <a:t>, W. (1998). A comparison of nursing minimal data sets. </a:t>
            </a:r>
            <a:r>
              <a:rPr lang="en-US" altLang="en-US" i="1" dirty="0"/>
              <a:t>Journal of the American Medical Informatics Association, 5</a:t>
            </a:r>
            <a:r>
              <a:rPr lang="en-US" altLang="en-US" dirty="0"/>
              <a:t>(2), 152-163.</a:t>
            </a:r>
          </a:p>
          <a:p>
            <a:pPr>
              <a:lnSpc>
                <a:spcPct val="80000"/>
              </a:lnSpc>
            </a:pPr>
            <a:r>
              <a:rPr lang="en-US" altLang="en-US" dirty="0"/>
              <a:t>McEwen, I. R., Arnold, S. H., Hansen, L. H., &amp; Johnson, D. (2003). Interrater reliability and content validity of a minimal data set to measure outcomes of students receiving school-based occupational therapy and physical therapy. </a:t>
            </a:r>
            <a:r>
              <a:rPr lang="en-US" altLang="en-US" i="1" dirty="0"/>
              <a:t>Physical and Occupational Therapy in Pediatrics, 23</a:t>
            </a:r>
            <a:r>
              <a:rPr lang="en-US" altLang="en-US" dirty="0"/>
              <a:t>(2), 77-95</a:t>
            </a:r>
            <a:r>
              <a:rPr lang="en-US" altLang="en-US" i="1" dirty="0"/>
              <a:t>.</a:t>
            </a:r>
          </a:p>
          <a:p>
            <a:pPr>
              <a:lnSpc>
                <a:spcPct val="80000"/>
              </a:lnSpc>
            </a:pPr>
            <a:r>
              <a:rPr lang="en-US" altLang="en-US" dirty="0"/>
              <a:t>U.S. Department of Education. Code of Federal Regulations, 34 Federal Register (34 CFR), parts 300 (2006).</a:t>
            </a:r>
          </a:p>
          <a:p>
            <a:endParaRPr lang="en-US" altLang="en-US" dirty="0"/>
          </a:p>
        </p:txBody>
      </p:sp>
    </p:spTree>
    <p:extLst>
      <p:ext uri="{BB962C8B-B14F-4D97-AF65-F5344CB8AC3E}">
        <p14:creationId xmlns:p14="http://schemas.microsoft.com/office/powerpoint/2010/main" val="2196202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endParaRPr>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prstClr val="white"/>
                </a:solidFill>
              </a:rPr>
              <a:t>University of Oklahoma Health Sciences Center</a:t>
            </a:r>
            <a:br>
              <a:rPr lang="en-US" altLang="en-US" dirty="0">
                <a:solidFill>
                  <a:prstClr val="white"/>
                </a:solidFill>
              </a:rPr>
            </a:br>
            <a:r>
              <a:rPr lang="en-US" altLang="en-US" dirty="0">
                <a:solidFill>
                  <a:prstClr val="white"/>
                </a:solidFill>
              </a:rPr>
              <a:t>College of Allied Health, Department of Rehabilitation 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prstClr val="white"/>
              </a:solidFill>
            </a:endParaRPr>
          </a:p>
        </p:txBody>
      </p:sp>
      <p:sp>
        <p:nvSpPr>
          <p:cNvPr id="4" name="Title 3"/>
          <p:cNvSpPr>
            <a:spLocks noGrp="1"/>
          </p:cNvSpPr>
          <p:nvPr>
            <p:ph type="title"/>
          </p:nvPr>
        </p:nvSpPr>
        <p:spPr>
          <a:xfrm>
            <a:off x="1371600" y="533400"/>
            <a:ext cx="7391400" cy="1143000"/>
          </a:xfrm>
        </p:spPr>
        <p:txBody>
          <a:bodyPr/>
          <a:lstStyle/>
          <a:p>
            <a:endParaRPr lang="en-US" dirty="0"/>
          </a:p>
        </p:txBody>
      </p:sp>
      <p:sp>
        <p:nvSpPr>
          <p:cNvPr id="5" name="Content Placeholder 4"/>
          <p:cNvSpPr>
            <a:spLocks noGrp="1"/>
          </p:cNvSpPr>
          <p:nvPr>
            <p:ph idx="1"/>
          </p:nvPr>
        </p:nvSpPr>
        <p:spPr>
          <a:xfrm>
            <a:off x="1371600" y="2133600"/>
            <a:ext cx="7391400" cy="4373563"/>
          </a:xfrm>
        </p:spPr>
        <p:txBody>
          <a:bodyPr>
            <a:normAutofit fontScale="77500" lnSpcReduction="20000"/>
          </a:bodyPr>
          <a:lstStyle/>
          <a:p>
            <a:pPr>
              <a:lnSpc>
                <a:spcPct val="90000"/>
              </a:lnSpc>
            </a:pPr>
            <a:r>
              <a:rPr lang="en-US" altLang="en-US" dirty="0" smtClean="0"/>
              <a:t>Therapists traditionally have measured outcomes of individual students</a:t>
            </a:r>
          </a:p>
          <a:p>
            <a:pPr lvl="1">
              <a:lnSpc>
                <a:spcPct val="90000"/>
              </a:lnSpc>
            </a:pPr>
            <a:r>
              <a:rPr lang="en-US" altLang="en-US" dirty="0" smtClean="0"/>
              <a:t>aggregation of data </a:t>
            </a:r>
            <a:r>
              <a:rPr lang="en-US" altLang="en-US" i="1" dirty="0" smtClean="0"/>
              <a:t>across</a:t>
            </a:r>
            <a:r>
              <a:rPr lang="en-US" altLang="en-US" dirty="0" smtClean="0"/>
              <a:t> students is important for program evaluation purposes and to understand the characteristics of particular groups of students </a:t>
            </a:r>
            <a:r>
              <a:rPr lang="en-US" altLang="en-US" sz="2400" dirty="0" smtClean="0"/>
              <a:t>(</a:t>
            </a:r>
            <a:r>
              <a:rPr lang="en-US" altLang="en-US" sz="2400" dirty="0" err="1" smtClean="0"/>
              <a:t>Dobrzykowski</a:t>
            </a:r>
            <a:r>
              <a:rPr lang="en-US" altLang="en-US" sz="2400" dirty="0" smtClean="0"/>
              <a:t>, 1998)  </a:t>
            </a:r>
          </a:p>
          <a:p>
            <a:pPr>
              <a:lnSpc>
                <a:spcPct val="90000"/>
              </a:lnSpc>
            </a:pPr>
            <a:r>
              <a:rPr lang="en-US" altLang="en-US" dirty="0" smtClean="0"/>
              <a:t>Program evaluation allows identification and comparison of overall student outcomes at local, state, or national levels, and also can identify variables with which various outcomes are associated</a:t>
            </a:r>
          </a:p>
          <a:p>
            <a:pPr lvl="1">
              <a:lnSpc>
                <a:spcPct val="90000"/>
              </a:lnSpc>
            </a:pPr>
            <a:r>
              <a:rPr lang="en-US" altLang="en-US" dirty="0" smtClean="0"/>
              <a:t>service delivery models</a:t>
            </a:r>
          </a:p>
          <a:p>
            <a:pPr lvl="1">
              <a:lnSpc>
                <a:spcPct val="90000"/>
              </a:lnSpc>
            </a:pPr>
            <a:r>
              <a:rPr lang="en-US" altLang="en-US" dirty="0" smtClean="0"/>
              <a:t>types of interventions</a:t>
            </a:r>
          </a:p>
          <a:p>
            <a:pPr lvl="1">
              <a:lnSpc>
                <a:spcPct val="90000"/>
              </a:lnSpc>
            </a:pPr>
            <a:r>
              <a:rPr lang="en-US" altLang="en-US" dirty="0" smtClean="0"/>
              <a:t>child characteristics</a:t>
            </a:r>
          </a:p>
          <a:p>
            <a:pPr lvl="1">
              <a:lnSpc>
                <a:spcPct val="90000"/>
              </a:lnSpc>
            </a:pPr>
            <a:r>
              <a:rPr lang="en-US" altLang="en-US" dirty="0" smtClean="0"/>
              <a:t>service intensity and frequency </a:t>
            </a:r>
            <a:r>
              <a:rPr lang="en-US" altLang="en-US" sz="2000" dirty="0" smtClean="0"/>
              <a:t>(</a:t>
            </a:r>
            <a:r>
              <a:rPr lang="en-US" altLang="en-US" sz="2000" dirty="0" err="1" smtClean="0"/>
              <a:t>Goossen</a:t>
            </a:r>
            <a:r>
              <a:rPr lang="en-US" altLang="en-US" sz="2000" dirty="0" smtClean="0"/>
              <a:t> et al., 1998)</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3738400"/>
      </p:ext>
    </p:extLst>
  </p:cSld>
  <p:clrMapOvr>
    <a:masterClrMapping/>
  </p:clrMapOvr>
  <mc:AlternateContent xmlns:mc="http://schemas.openxmlformats.org/markup-compatibility/2006">
    <mc:Choice xmlns:p14="http://schemas.microsoft.com/office/powerpoint/2010/main" Requires="p14">
      <p:transition spd="slow" p14:dur="2000" advTm="34375"/>
    </mc:Choice>
    <mc:Fallback>
      <p:transition spd="slow" advTm="3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1143000"/>
          </a:xfrm>
        </p:spPr>
        <p:txBody>
          <a:bodyPr/>
          <a:lstStyle/>
          <a:p>
            <a:pPr algn="l"/>
            <a:r>
              <a:rPr lang="en-US" altLang="en-US" b="1" dirty="0" smtClean="0"/>
              <a:t>SOM Design</a:t>
            </a:r>
            <a:endParaRPr lang="en-US" b="1" dirty="0"/>
          </a:p>
        </p:txBody>
      </p:sp>
      <p:sp>
        <p:nvSpPr>
          <p:cNvPr id="5" name="Content Placeholder 4"/>
          <p:cNvSpPr>
            <a:spLocks noGrp="1"/>
          </p:cNvSpPr>
          <p:nvPr>
            <p:ph idx="1"/>
          </p:nvPr>
        </p:nvSpPr>
        <p:spPr>
          <a:xfrm>
            <a:off x="1371600" y="1905000"/>
            <a:ext cx="7391400" cy="4602163"/>
          </a:xfrm>
        </p:spPr>
        <p:txBody>
          <a:bodyPr>
            <a:normAutofit fontScale="85000" lnSpcReduction="20000"/>
          </a:bodyPr>
          <a:lstStyle/>
          <a:p>
            <a:r>
              <a:rPr lang="en-US" altLang="en-US" sz="3600" dirty="0" smtClean="0"/>
              <a:t>Construct of Interest</a:t>
            </a:r>
          </a:p>
          <a:p>
            <a:pPr lvl="1"/>
            <a:r>
              <a:rPr lang="en-US" altLang="en-US" sz="3200" dirty="0" smtClean="0"/>
              <a:t>Outcomes of students who receive school-based occupational therapy and physical  therapy</a:t>
            </a:r>
          </a:p>
          <a:p>
            <a:pPr lvl="2"/>
            <a:r>
              <a:rPr lang="en-US" altLang="en-US" sz="2800" dirty="0" smtClean="0"/>
              <a:t>Schools have been the first or second most popular employment setting for occupational therapists and are the primary work setting for the APTA Academy of Pediatric Physical Therapy members</a:t>
            </a:r>
            <a:r>
              <a:rPr lang="en-US" altLang="en-US" dirty="0" smtClean="0"/>
              <a:t> </a:t>
            </a:r>
            <a:r>
              <a:rPr lang="en-US" altLang="en-US" sz="2000" dirty="0" smtClean="0">
                <a:cs typeface="Times New Roman" pitchFamily="18" charset="0"/>
              </a:rPr>
              <a:t>(AOTA, 2000, 2015; </a:t>
            </a:r>
            <a:r>
              <a:rPr lang="en-US" altLang="en-US" sz="2000" dirty="0" smtClean="0"/>
              <a:t>APTA, 2002)</a:t>
            </a:r>
          </a:p>
          <a:p>
            <a:pPr lvl="2"/>
            <a:r>
              <a:rPr lang="en-US" altLang="en-US" sz="2800" dirty="0" smtClean="0"/>
              <a:t>OT/PT services mandated by IDEA </a:t>
            </a:r>
            <a:r>
              <a:rPr lang="en-US" altLang="en-US" sz="2800" dirty="0" smtClean="0">
                <a:cs typeface="Times New Roman" pitchFamily="18" charset="0"/>
              </a:rPr>
              <a:t>(34 CFR, 2006)</a:t>
            </a:r>
            <a:endParaRPr lang="en-US" altLang="en-US" sz="2800" dirty="0" smtClean="0"/>
          </a:p>
          <a:p>
            <a:pPr lvl="2"/>
            <a:r>
              <a:rPr lang="en-US" altLang="en-US" sz="2800" dirty="0" smtClean="0"/>
              <a:t>Therapists are </a:t>
            </a:r>
            <a:r>
              <a:rPr lang="en-US" altLang="en-US" sz="2800" dirty="0" smtClean="0">
                <a:cs typeface="Times New Roman" pitchFamily="18" charset="0"/>
              </a:rPr>
              <a:t>responsible for evaluating the effectiveness of their interventions and the outcomes of the students they serve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3738400"/>
      </p:ext>
    </p:extLst>
  </p:cSld>
  <p:clrMapOvr>
    <a:masterClrMapping/>
  </p:clrMapOvr>
  <mc:AlternateContent xmlns:mc="http://schemas.openxmlformats.org/markup-compatibility/2006">
    <mc:Choice xmlns:p14="http://schemas.microsoft.com/office/powerpoint/2010/main" Requires="p14">
      <p:transition spd="slow" p14:dur="2000" advTm="26770"/>
    </mc:Choice>
    <mc:Fallback>
      <p:transition spd="slow" advTm="2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762000"/>
          </a:xfrm>
        </p:spPr>
        <p:txBody>
          <a:bodyPr/>
          <a:lstStyle/>
          <a:p>
            <a:endParaRPr lang="en-US" dirty="0"/>
          </a:p>
        </p:txBody>
      </p:sp>
      <p:sp>
        <p:nvSpPr>
          <p:cNvPr id="5" name="Content Placeholder 4"/>
          <p:cNvSpPr>
            <a:spLocks noGrp="1"/>
          </p:cNvSpPr>
          <p:nvPr>
            <p:ph idx="1"/>
          </p:nvPr>
        </p:nvSpPr>
        <p:spPr>
          <a:xfrm>
            <a:off x="1371600" y="1219200"/>
            <a:ext cx="7248525" cy="5638800"/>
          </a:xfrm>
        </p:spPr>
        <p:txBody>
          <a:bodyPr>
            <a:normAutofit fontScale="62500" lnSpcReduction="20000"/>
          </a:bodyPr>
          <a:lstStyle/>
          <a:p>
            <a:r>
              <a:rPr lang="en-US" altLang="en-US" sz="4000" dirty="0" smtClean="0"/>
              <a:t>Conceptual framework</a:t>
            </a:r>
          </a:p>
          <a:p>
            <a:pPr lvl="1"/>
            <a:r>
              <a:rPr lang="en-US" sz="3600" dirty="0" smtClean="0"/>
              <a:t>The SOM theoretical framework is based on the International Classification of Functioning Disability and Health (ICF), </a:t>
            </a:r>
            <a:r>
              <a:rPr lang="en-US" sz="3600" dirty="0"/>
              <a:t>with </a:t>
            </a:r>
            <a:r>
              <a:rPr lang="en-US" sz="3600" dirty="0" smtClean="0"/>
              <a:t>participation being the </a:t>
            </a:r>
            <a:r>
              <a:rPr lang="en-US" sz="3600" dirty="0"/>
              <a:t>construct of </a:t>
            </a:r>
            <a:r>
              <a:rPr lang="en-US" sz="3600" dirty="0" smtClean="0"/>
              <a:t>measurement </a:t>
            </a:r>
          </a:p>
          <a:p>
            <a:pPr lvl="1"/>
            <a:r>
              <a:rPr lang="en-US" sz="3600" dirty="0" smtClean="0"/>
              <a:t>Participation is defined as </a:t>
            </a:r>
            <a:r>
              <a:rPr lang="en-US" sz="3600" dirty="0"/>
              <a:t>the nature and extent of involvement </a:t>
            </a:r>
            <a:r>
              <a:rPr lang="en-US" sz="3600" dirty="0" smtClean="0"/>
              <a:t>at </a:t>
            </a:r>
            <a:r>
              <a:rPr lang="en-US" sz="3600" dirty="0"/>
              <a:t>various levels of participation: engagement, involvement, and </a:t>
            </a:r>
            <a:r>
              <a:rPr lang="en-US" sz="3600" dirty="0" smtClean="0"/>
              <a:t>motivation</a:t>
            </a:r>
          </a:p>
          <a:p>
            <a:pPr lvl="2"/>
            <a:r>
              <a:rPr lang="en-US" sz="3200" dirty="0" smtClean="0"/>
              <a:t>Nature </a:t>
            </a:r>
            <a:r>
              <a:rPr lang="en-US" sz="3200" dirty="0"/>
              <a:t>of </a:t>
            </a:r>
            <a:r>
              <a:rPr lang="en-US" sz="3200" dirty="0" smtClean="0"/>
              <a:t>participation in the school setting requires </a:t>
            </a:r>
            <a:r>
              <a:rPr lang="en-US" sz="3200" dirty="0"/>
              <a:t>acquiring knowledge, </a:t>
            </a:r>
            <a:r>
              <a:rPr lang="en-US" sz="3200" i="1" dirty="0"/>
              <a:t>expressing learning, assuming a student’s role, and performing </a:t>
            </a:r>
            <a:r>
              <a:rPr lang="en-US" sz="3200" i="1" dirty="0" smtClean="0"/>
              <a:t>self care, </a:t>
            </a:r>
            <a:r>
              <a:rPr lang="en-US" sz="3200" i="1" dirty="0"/>
              <a:t>and </a:t>
            </a:r>
            <a:r>
              <a:rPr lang="en-US" sz="3200" i="1" dirty="0" smtClean="0"/>
              <a:t>mobility </a:t>
            </a:r>
            <a:r>
              <a:rPr lang="en-US" sz="3200" dirty="0" smtClean="0"/>
              <a:t>(SOM domains) (Bundy, 1991)</a:t>
            </a:r>
          </a:p>
          <a:p>
            <a:pPr lvl="2"/>
            <a:r>
              <a:rPr lang="en-US" sz="3200" dirty="0" smtClean="0"/>
              <a:t>The extent </a:t>
            </a:r>
            <a:r>
              <a:rPr lang="en-US" sz="3200" dirty="0"/>
              <a:t>of </a:t>
            </a:r>
            <a:r>
              <a:rPr lang="en-US" sz="3200" dirty="0" smtClean="0"/>
              <a:t>student participation is measured through </a:t>
            </a:r>
            <a:r>
              <a:rPr lang="en-US" sz="3200" dirty="0"/>
              <a:t>Ability (items students can do), capability (items </a:t>
            </a:r>
            <a:r>
              <a:rPr lang="en-US" sz="3200" dirty="0" smtClean="0"/>
              <a:t>students have the potential </a:t>
            </a:r>
            <a:r>
              <a:rPr lang="en-US" sz="3200" dirty="0"/>
              <a:t>to </a:t>
            </a:r>
            <a:r>
              <a:rPr lang="en-US" sz="3200" dirty="0" smtClean="0"/>
              <a:t>do), </a:t>
            </a:r>
            <a:r>
              <a:rPr lang="en-US" sz="3200" dirty="0"/>
              <a:t>engagement </a:t>
            </a:r>
            <a:r>
              <a:rPr lang="en-US" sz="3200" dirty="0" smtClean="0"/>
              <a:t>(students </a:t>
            </a:r>
            <a:r>
              <a:rPr lang="en-US" sz="3200" dirty="0"/>
              <a:t>actual participation in any activity/item to </a:t>
            </a:r>
            <a:r>
              <a:rPr lang="en-US" sz="3200" dirty="0" smtClean="0"/>
              <a:t>learn), </a:t>
            </a:r>
            <a:r>
              <a:rPr lang="en-US" sz="3200" dirty="0"/>
              <a:t>and severity (extent of </a:t>
            </a:r>
            <a:r>
              <a:rPr lang="en-US" sz="3200" dirty="0" smtClean="0"/>
              <a:t>student limitation classified by the Gross Motor Classification System – GMFCS, and the Manual Ability Classification System-MACs)</a:t>
            </a:r>
            <a:endParaRPr lang="en-US" sz="3200" dirty="0"/>
          </a:p>
          <a:p>
            <a:pPr lvl="1"/>
            <a:endParaRPr lang="en-US" altLang="en-US" sz="36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3738400"/>
      </p:ext>
    </p:extLst>
  </p:cSld>
  <p:clrMapOvr>
    <a:masterClrMapping/>
  </p:clrMapOvr>
  <mc:AlternateContent xmlns:mc="http://schemas.openxmlformats.org/markup-compatibility/2006">
    <mc:Choice xmlns:p14="http://schemas.microsoft.com/office/powerpoint/2010/main" Requires="p14">
      <p:transition spd="slow" p14:dur="2000" advTm="68334"/>
    </mc:Choice>
    <mc:Fallback>
      <p:transition spd="slow" advTm="68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endParaRPr>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prstClr val="white"/>
                </a:solidFill>
              </a:rPr>
              <a:t>University of Oklahoma Health Sciences Center</a:t>
            </a:r>
            <a:br>
              <a:rPr lang="en-US" altLang="en-US" dirty="0">
                <a:solidFill>
                  <a:prstClr val="white"/>
                </a:solidFill>
              </a:rPr>
            </a:br>
            <a:r>
              <a:rPr lang="en-US" altLang="en-US" dirty="0">
                <a:solidFill>
                  <a:prstClr val="white"/>
                </a:solidFill>
              </a:rPr>
              <a:t>College of Allied Health, Department of Rehabilitation 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prstClr val="white"/>
              </a:solidFill>
            </a:endParaRPr>
          </a:p>
        </p:txBody>
      </p:sp>
      <p:sp>
        <p:nvSpPr>
          <p:cNvPr id="2" name="Title 1"/>
          <p:cNvSpPr>
            <a:spLocks noGrp="1"/>
          </p:cNvSpPr>
          <p:nvPr>
            <p:ph type="title"/>
          </p:nvPr>
        </p:nvSpPr>
        <p:spPr>
          <a:xfrm>
            <a:off x="1152524" y="533400"/>
            <a:ext cx="7915275" cy="1600200"/>
          </a:xfrm>
        </p:spPr>
        <p:txBody>
          <a:bodyPr>
            <a:normAutofit fontScale="90000"/>
          </a:bodyPr>
          <a:lstStyle/>
          <a:p>
            <a:pPr algn="l"/>
            <a:r>
              <a:rPr lang="en-US" b="1" dirty="0" smtClean="0">
                <a:cs typeface="Times New Roman" pitchFamily="18" charset="0"/>
              </a:rPr>
              <a:t>SOM Development</a:t>
            </a:r>
            <a:r>
              <a:rPr lang="en-US" dirty="0" smtClean="0">
                <a:cs typeface="Times New Roman" pitchFamily="18" charset="0"/>
              </a:rPr>
              <a:t>:</a:t>
            </a:r>
            <a:br>
              <a:rPr lang="en-US" dirty="0" smtClean="0">
                <a:cs typeface="Times New Roman" pitchFamily="18" charset="0"/>
              </a:rPr>
            </a:br>
            <a:r>
              <a:rPr lang="en-US" dirty="0" smtClean="0">
                <a:cs typeface="Times New Roman" pitchFamily="18" charset="0"/>
              </a:rPr>
              <a:t>Methodological </a:t>
            </a:r>
            <a:r>
              <a:rPr lang="en-US" dirty="0" smtClean="0">
                <a:cs typeface="Times New Roman" pitchFamily="18" charset="0"/>
              </a:rPr>
              <a:t>Research/ </a:t>
            </a:r>
            <a:r>
              <a:rPr lang="en-US" dirty="0" smtClean="0">
                <a:cs typeface="Times New Roman" pitchFamily="18" charset="0"/>
              </a:rPr>
              <a:t>Psychometric Properties </a:t>
            </a:r>
            <a:endParaRPr lang="en-US" dirty="0"/>
          </a:p>
        </p:txBody>
      </p:sp>
      <p:sp>
        <p:nvSpPr>
          <p:cNvPr id="3" name="Content Placeholder 2"/>
          <p:cNvSpPr>
            <a:spLocks noGrp="1"/>
          </p:cNvSpPr>
          <p:nvPr>
            <p:ph idx="1"/>
          </p:nvPr>
        </p:nvSpPr>
        <p:spPr>
          <a:xfrm>
            <a:off x="1371600" y="2590800"/>
            <a:ext cx="7315200" cy="4114800"/>
          </a:xfrm>
        </p:spPr>
        <p:txBody>
          <a:bodyPr>
            <a:normAutofit fontScale="62500" lnSpcReduction="20000"/>
          </a:bodyPr>
          <a:lstStyle/>
          <a:p>
            <a:r>
              <a:rPr lang="en-US" dirty="0" smtClean="0"/>
              <a:t>McEwen, I.R., Arnold, S.H., Hansen, L.H., &amp; Johnson, D. </a:t>
            </a:r>
            <a:r>
              <a:rPr lang="en-US" dirty="0" smtClean="0">
                <a:solidFill>
                  <a:srgbClr val="C00000"/>
                </a:solidFill>
              </a:rPr>
              <a:t>Interrater reliability and content validity</a:t>
            </a:r>
            <a:r>
              <a:rPr lang="en-US" dirty="0" smtClean="0"/>
              <a:t> of a minimal data set to measure outcomes of students receiving school-based occupational therapy and physical therapy. </a:t>
            </a:r>
            <a:r>
              <a:rPr lang="en-US" i="1" dirty="0" smtClean="0"/>
              <a:t>Physical &amp; Occupational Therapy in Pediatric. </a:t>
            </a:r>
            <a:r>
              <a:rPr lang="en-US" dirty="0" smtClean="0"/>
              <a:t>2003;23(2): 77-95. </a:t>
            </a:r>
          </a:p>
          <a:p>
            <a:pPr marL="0" indent="0">
              <a:buNone/>
            </a:pPr>
            <a:endParaRPr lang="en-US" dirty="0" smtClean="0"/>
          </a:p>
          <a:p>
            <a:r>
              <a:rPr lang="en-US" dirty="0" smtClean="0"/>
              <a:t>Arnold, S. H. &amp; McEwen, I.R. Item </a:t>
            </a:r>
            <a:r>
              <a:rPr lang="en-US" dirty="0" smtClean="0">
                <a:solidFill>
                  <a:srgbClr val="C00000"/>
                </a:solidFill>
              </a:rPr>
              <a:t>test-retest reliability and responsiveness</a:t>
            </a:r>
            <a:r>
              <a:rPr lang="en-US" dirty="0" smtClean="0"/>
              <a:t> of the School Outcomes Measure (SOM). </a:t>
            </a:r>
            <a:r>
              <a:rPr lang="en-US" i="1" dirty="0" smtClean="0"/>
              <a:t>Physical &amp; Occupational Therapy in Pediatrics.</a:t>
            </a:r>
            <a:r>
              <a:rPr lang="en-US" dirty="0" smtClean="0"/>
              <a:t>2008;28(1): 59-77.</a:t>
            </a:r>
          </a:p>
          <a:p>
            <a:pPr marL="0" indent="0">
              <a:buNone/>
            </a:pPr>
            <a:endParaRPr lang="en-US" dirty="0" smtClean="0"/>
          </a:p>
          <a:p>
            <a:r>
              <a:rPr lang="en-US" dirty="0" smtClean="0"/>
              <a:t>Arnold, S. H., Kolobe, T.H.A., Thompson, D.M., </a:t>
            </a:r>
            <a:r>
              <a:rPr lang="en-US" dirty="0" err="1" smtClean="0"/>
              <a:t>Boeckman</a:t>
            </a:r>
            <a:r>
              <a:rPr lang="en-US" dirty="0" smtClean="0"/>
              <a:t>, L. (2013). Assessing the </a:t>
            </a:r>
            <a:r>
              <a:rPr lang="en-US" dirty="0" smtClean="0">
                <a:solidFill>
                  <a:srgbClr val="C00000"/>
                </a:solidFill>
              </a:rPr>
              <a:t>Discriminative Ability and Internal Consistency</a:t>
            </a:r>
            <a:r>
              <a:rPr lang="en-US" dirty="0" smtClean="0"/>
              <a:t> of the School Outcomes Measure </a:t>
            </a:r>
            <a:r>
              <a:rPr lang="en-US" i="1" dirty="0" smtClean="0"/>
              <a:t>ISRN Rehabilitation. </a:t>
            </a:r>
            <a:r>
              <a:rPr lang="en-US" dirty="0" smtClean="0"/>
              <a:t>2013; 2013, Article ID 607416, 8, Pages, http://dx.doi.org/10.1155/2013/607416</a:t>
            </a:r>
            <a:endParaRPr lang="en-US" dirty="0" smtClean="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4219932"/>
      </p:ext>
    </p:extLst>
  </p:cSld>
  <p:clrMapOvr>
    <a:masterClrMapping/>
  </p:clrMapOvr>
  <mc:AlternateContent xmlns:mc="http://schemas.openxmlformats.org/markup-compatibility/2006">
    <mc:Choice xmlns:p14="http://schemas.microsoft.com/office/powerpoint/2010/main" Requires="p14">
      <p:transition spd="slow" p14:dur="2000" advTm="36904"/>
    </mc:Choice>
    <mc:Fallback>
      <p:transition spd="slow" advTm="3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endParaRPr>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prstClr val="white"/>
                </a:solidFill>
              </a:rPr>
              <a:t>University of Oklahoma Health Sciences Center</a:t>
            </a:r>
            <a:br>
              <a:rPr lang="en-US" altLang="en-US" dirty="0">
                <a:solidFill>
                  <a:prstClr val="white"/>
                </a:solidFill>
              </a:rPr>
            </a:br>
            <a:r>
              <a:rPr lang="en-US" altLang="en-US" dirty="0">
                <a:solidFill>
                  <a:prstClr val="white"/>
                </a:solidFill>
              </a:rPr>
              <a:t>College of Allied Health, Department of Rehabilitation 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prstClr val="white"/>
              </a:solidFill>
            </a:endParaRPr>
          </a:p>
        </p:txBody>
      </p:sp>
      <p:sp>
        <p:nvSpPr>
          <p:cNvPr id="4" name="Title 3"/>
          <p:cNvSpPr>
            <a:spLocks noGrp="1"/>
          </p:cNvSpPr>
          <p:nvPr>
            <p:ph type="title"/>
          </p:nvPr>
        </p:nvSpPr>
        <p:spPr>
          <a:xfrm>
            <a:off x="1371600" y="533400"/>
            <a:ext cx="7391400" cy="1143000"/>
          </a:xfrm>
        </p:spPr>
        <p:txBody>
          <a:bodyPr>
            <a:normAutofit/>
          </a:bodyPr>
          <a:lstStyle/>
          <a:p>
            <a:pPr algn="l"/>
            <a:r>
              <a:rPr lang="en-US" altLang="en-US" dirty="0" smtClean="0">
                <a:cs typeface="Times New Roman" pitchFamily="18" charset="0"/>
              </a:rPr>
              <a:t>SOM Properties at</a:t>
            </a:r>
            <a:r>
              <a:rPr lang="en-US" altLang="en-US" baseline="0" dirty="0" smtClean="0">
                <a:cs typeface="Times New Roman" pitchFamily="18" charset="0"/>
              </a:rPr>
              <a:t> that time…</a:t>
            </a:r>
            <a:endParaRPr lang="en-US" dirty="0"/>
          </a:p>
        </p:txBody>
      </p:sp>
      <p:sp>
        <p:nvSpPr>
          <p:cNvPr id="5" name="Content Placeholder 4"/>
          <p:cNvSpPr>
            <a:spLocks noGrp="1"/>
          </p:cNvSpPr>
          <p:nvPr>
            <p:ph idx="1"/>
          </p:nvPr>
        </p:nvSpPr>
        <p:spPr>
          <a:xfrm>
            <a:off x="1371600" y="1828800"/>
            <a:ext cx="7391400" cy="4678363"/>
          </a:xfrm>
        </p:spPr>
        <p:txBody>
          <a:bodyPr>
            <a:normAutofit fontScale="92500" lnSpcReduction="20000"/>
          </a:bodyPr>
          <a:lstStyle/>
          <a:p>
            <a:r>
              <a:rPr lang="en-US" altLang="en-US" sz="3600" dirty="0" smtClean="0">
                <a:cs typeface="Times New Roman" pitchFamily="18" charset="0"/>
              </a:rPr>
              <a:t>Established content validity, interrater reliability and stability</a:t>
            </a:r>
          </a:p>
          <a:p>
            <a:r>
              <a:rPr lang="en-US" altLang="en-US" dirty="0" smtClean="0">
                <a:cs typeface="Times New Roman" pitchFamily="18" charset="0"/>
              </a:rPr>
              <a:t>Able to show change over time in students with </a:t>
            </a:r>
            <a:r>
              <a:rPr lang="en-US" altLang="en-US" b="1" i="1" dirty="0" smtClean="0">
                <a:cs typeface="Times New Roman" pitchFamily="18" charset="0"/>
              </a:rPr>
              <a:t>mild/moderate</a:t>
            </a:r>
            <a:r>
              <a:rPr lang="en-US" altLang="en-US" dirty="0" smtClean="0">
                <a:cs typeface="Times New Roman" pitchFamily="18" charset="0"/>
              </a:rPr>
              <a:t> functional limitations in all student ability areas </a:t>
            </a:r>
          </a:p>
          <a:p>
            <a:r>
              <a:rPr lang="en-US" altLang="en-US" dirty="0" smtClean="0">
                <a:cs typeface="Times New Roman" pitchFamily="18" charset="0"/>
              </a:rPr>
              <a:t>Less sensitive to change over time for students with </a:t>
            </a:r>
            <a:r>
              <a:rPr lang="en-US" altLang="en-US" b="1" i="1" dirty="0" smtClean="0">
                <a:cs typeface="Times New Roman" pitchFamily="18" charset="0"/>
              </a:rPr>
              <a:t>severe</a:t>
            </a:r>
            <a:r>
              <a:rPr lang="en-US" altLang="en-US" dirty="0" smtClean="0">
                <a:cs typeface="Times New Roman" pitchFamily="18" charset="0"/>
              </a:rPr>
              <a:t> functional limitations</a:t>
            </a:r>
            <a:endParaRPr lang="en-US" altLang="en-US" sz="3600" dirty="0" smtClean="0">
              <a:cs typeface="Times New Roman" pitchFamily="18" charset="0"/>
            </a:endParaRPr>
          </a:p>
          <a:p>
            <a: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chemeClr val="tx1"/>
                </a:solidFill>
                <a:effectLst/>
                <a:latin typeface="+mn-lt"/>
                <a:ea typeface="+mn-ea"/>
                <a:cs typeface="+mn-cs"/>
              </a:rPr>
              <a:t>The correlations between many of the items and  the five ability areas were high, showing consistency of the items within each area of the SOM are related</a:t>
            </a:r>
            <a:endParaRPr lang="en-US" dirty="0"/>
          </a:p>
        </p:txBody>
      </p:sp>
    </p:spTree>
    <p:extLst>
      <p:ext uri="{BB962C8B-B14F-4D97-AF65-F5344CB8AC3E}">
        <p14:creationId xmlns:p14="http://schemas.microsoft.com/office/powerpoint/2010/main" val="3724219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50" y="5791200"/>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p:cNvSpPr>
            <a:spLocks noChangeArrowheads="1"/>
          </p:cNvSpPr>
          <p:nvPr/>
        </p:nvSpPr>
        <p:spPr bwMode="auto">
          <a:xfrm>
            <a:off x="0" y="0"/>
            <a:ext cx="1143000" cy="6858000"/>
          </a:xfrm>
          <a:prstGeom prst="rect">
            <a:avLst/>
          </a:prstGeom>
          <a:solidFill>
            <a:srgbClr val="A40408"/>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52" name="Rectangle 6"/>
          <p:cNvSpPr>
            <a:spLocks noChangeArrowheads="1"/>
          </p:cNvSpPr>
          <p:nvPr/>
        </p:nvSpPr>
        <p:spPr bwMode="auto">
          <a:xfrm rot="-5400000">
            <a:off x="-2708562" y="30480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bg1"/>
                </a:solidFill>
              </a:rPr>
              <a:t>University of Oklahoma Health Sciences Center</a:t>
            </a:r>
            <a:br>
              <a:rPr lang="en-US" altLang="en-US" dirty="0">
                <a:solidFill>
                  <a:schemeClr val="bg1"/>
                </a:solidFill>
              </a:rPr>
            </a:br>
            <a:r>
              <a:rPr lang="en-US" altLang="en-US" dirty="0">
                <a:solidFill>
                  <a:schemeClr val="bg1"/>
                </a:solidFill>
              </a:rPr>
              <a:t>College of Allied Health, Department of </a:t>
            </a:r>
            <a:r>
              <a:rPr lang="en-US" altLang="en-US" dirty="0" smtClean="0">
                <a:solidFill>
                  <a:schemeClr val="bg1"/>
                </a:solidFill>
              </a:rPr>
              <a:t>Rehabilitation </a:t>
            </a:r>
            <a:r>
              <a:rPr lang="en-US" altLang="en-US" dirty="0">
                <a:solidFill>
                  <a:schemeClr val="bg1"/>
                </a:solidFill>
              </a:rPr>
              <a:t>Sciences</a:t>
            </a:r>
          </a:p>
        </p:txBody>
      </p:sp>
      <p:sp>
        <p:nvSpPr>
          <p:cNvPr id="2053" name="Rectangle 8"/>
          <p:cNvSpPr>
            <a:spLocks noChangeArrowheads="1"/>
          </p:cNvSpPr>
          <p:nvPr/>
        </p:nvSpPr>
        <p:spPr bwMode="auto">
          <a:xfrm>
            <a:off x="0" y="0"/>
            <a:ext cx="9144000" cy="304800"/>
          </a:xfrm>
          <a:prstGeom prst="rect">
            <a:avLst/>
          </a:prstGeom>
          <a:solidFill>
            <a:srgbClr val="A404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400">
              <a:solidFill>
                <a:schemeClr val="bg1"/>
              </a:solidFill>
            </a:endParaRPr>
          </a:p>
        </p:txBody>
      </p:sp>
      <p:sp>
        <p:nvSpPr>
          <p:cNvPr id="4" name="Title 3"/>
          <p:cNvSpPr>
            <a:spLocks noGrp="1"/>
          </p:cNvSpPr>
          <p:nvPr>
            <p:ph type="title"/>
          </p:nvPr>
        </p:nvSpPr>
        <p:spPr>
          <a:xfrm>
            <a:off x="1371600" y="533400"/>
            <a:ext cx="7391400" cy="1143000"/>
          </a:xfrm>
        </p:spPr>
        <p:txBody>
          <a:bodyPr>
            <a:normAutofit/>
          </a:bodyPr>
          <a:lstStyle/>
          <a:p>
            <a:pPr algn="l"/>
            <a:r>
              <a:rPr lang="en-US" dirty="0" smtClean="0">
                <a:cs typeface="Times New Roman" pitchFamily="18" charset="0"/>
              </a:rPr>
              <a:t>Methodological Testing, cont.</a:t>
            </a:r>
            <a:endParaRPr lang="en-US" dirty="0"/>
          </a:p>
        </p:txBody>
      </p:sp>
      <p:sp>
        <p:nvSpPr>
          <p:cNvPr id="5" name="Content Placeholder 4"/>
          <p:cNvSpPr>
            <a:spLocks noGrp="1"/>
          </p:cNvSpPr>
          <p:nvPr>
            <p:ph idx="1"/>
          </p:nvPr>
        </p:nvSpPr>
        <p:spPr>
          <a:xfrm>
            <a:off x="1371600" y="1676400"/>
            <a:ext cx="7391400" cy="5105400"/>
          </a:xfrm>
        </p:spPr>
        <p:txBody>
          <a:bodyPr>
            <a:normAutofit fontScale="55000" lnSpcReduction="20000"/>
          </a:bodyPr>
          <a:lstStyle/>
          <a:p>
            <a:pPr lvl="0"/>
            <a:r>
              <a:rPr lang="en-US" sz="3500" dirty="0" smtClean="0"/>
              <a:t>Wilson, R.A..A.., Kolobe, T.H.A., Arnold, S. H., &amp;  McEwen, I.R (2015). </a:t>
            </a:r>
            <a:r>
              <a:rPr lang="en-US" sz="3500" dirty="0" smtClean="0">
                <a:solidFill>
                  <a:srgbClr val="C00000"/>
                </a:solidFill>
              </a:rPr>
              <a:t>Concurrent Validity </a:t>
            </a:r>
            <a:r>
              <a:rPr lang="en-US" sz="3500" dirty="0" smtClean="0"/>
              <a:t>of the School Outcomes Measure (SOM) and </a:t>
            </a:r>
            <a:r>
              <a:rPr lang="en-US" sz="3500" dirty="0" smtClean="0">
                <a:solidFill>
                  <a:srgbClr val="C00000"/>
                </a:solidFill>
              </a:rPr>
              <a:t>Pediatric Evaluation of Disability Inventory </a:t>
            </a:r>
            <a:r>
              <a:rPr lang="en-US" sz="3500" dirty="0" smtClean="0"/>
              <a:t>(PEDI) in Preschool Aged Children. </a:t>
            </a:r>
            <a:r>
              <a:rPr lang="en-US" sz="3500" i="1" dirty="0" smtClean="0"/>
              <a:t>Physical &amp; Occupational Therapy in Pediatrics, 35(1), 40-53.</a:t>
            </a:r>
          </a:p>
          <a:p>
            <a:pPr marL="457200" lvl="1" indent="0">
              <a:buNone/>
            </a:pPr>
            <a:endParaRPr lang="en-US" sz="3500" dirty="0" smtClean="0"/>
          </a:p>
          <a:p>
            <a:r>
              <a:rPr lang="en-US" sz="3500" dirty="0" smtClean="0"/>
              <a:t>Measuring the Outcomes of Students: </a:t>
            </a:r>
            <a:r>
              <a:rPr lang="en-US" sz="3500" dirty="0" smtClean="0">
                <a:solidFill>
                  <a:srgbClr val="C00000"/>
                </a:solidFill>
              </a:rPr>
              <a:t>Rasch Analysis</a:t>
            </a:r>
            <a:r>
              <a:rPr lang="en-US" sz="3500" dirty="0" smtClean="0"/>
              <a:t> of the School Outcomes Measure</a:t>
            </a:r>
          </a:p>
          <a:p>
            <a:pPr lvl="1"/>
            <a:r>
              <a:rPr lang="en-US" sz="3500" dirty="0" smtClean="0"/>
              <a:t>Arnold, SH., Kolobe, TKA, Smith, E. 2014 – manuscript in draft</a:t>
            </a:r>
          </a:p>
          <a:p>
            <a:pPr marL="457200" lvl="1" indent="0">
              <a:buNone/>
            </a:pPr>
            <a:endParaRPr lang="en-US" sz="3500" dirty="0" smtClean="0"/>
          </a:p>
          <a:p>
            <a:r>
              <a:rPr lang="en-US" sz="3500" dirty="0" smtClean="0">
                <a:solidFill>
                  <a:srgbClr val="C00000"/>
                </a:solidFill>
                <a:cs typeface="Times New Roman" pitchFamily="18" charset="0"/>
              </a:rPr>
              <a:t>Rasch Analysis </a:t>
            </a:r>
            <a:r>
              <a:rPr lang="en-US" sz="3500" dirty="0" smtClean="0">
                <a:cs typeface="Times New Roman" pitchFamily="18" charset="0"/>
              </a:rPr>
              <a:t>of SOM with </a:t>
            </a:r>
            <a:r>
              <a:rPr lang="en-US" sz="3500" dirty="0" smtClean="0">
                <a:solidFill>
                  <a:srgbClr val="C00000"/>
                </a:solidFill>
                <a:cs typeface="Times New Roman" pitchFamily="18" charset="0"/>
              </a:rPr>
              <a:t>Secondary Students</a:t>
            </a:r>
          </a:p>
          <a:p>
            <a:pPr lvl="1"/>
            <a:r>
              <a:rPr lang="en-US" sz="3500" dirty="0" err="1" smtClean="0">
                <a:cs typeface="Times New Roman" pitchFamily="18" charset="0"/>
              </a:rPr>
              <a:t>MacRone-Wojton</a:t>
            </a:r>
            <a:r>
              <a:rPr lang="en-US" sz="3500" dirty="0" smtClean="0">
                <a:cs typeface="Times New Roman" pitchFamily="18" charset="0"/>
              </a:rPr>
              <a:t>, M., Arnold, SH,  Kolobe, TKA, DeGrace, B (2015) – manuscript in draft</a:t>
            </a:r>
          </a:p>
          <a:p>
            <a:pPr marL="457200" lvl="1" indent="0">
              <a:buNone/>
            </a:pPr>
            <a:endParaRPr lang="en-US" sz="3500" dirty="0" smtClean="0">
              <a:cs typeface="Times New Roman" pitchFamily="18" charset="0"/>
            </a:endParaRPr>
          </a:p>
          <a:p>
            <a:r>
              <a:rPr lang="en-US" sz="3500" dirty="0">
                <a:solidFill>
                  <a:srgbClr val="C00000"/>
                </a:solidFill>
              </a:rPr>
              <a:t>Concurrent Validity </a:t>
            </a:r>
            <a:r>
              <a:rPr lang="en-US" sz="3500" dirty="0"/>
              <a:t>of the School Outcomes Measure (SOM) and </a:t>
            </a:r>
            <a:r>
              <a:rPr lang="en-US" sz="3500" dirty="0">
                <a:solidFill>
                  <a:srgbClr val="C00000"/>
                </a:solidFill>
              </a:rPr>
              <a:t>the School Function Assessment (SFA) </a:t>
            </a:r>
            <a:endParaRPr lang="en-US" sz="3500" dirty="0" smtClean="0">
              <a:solidFill>
                <a:srgbClr val="C00000"/>
              </a:solidFill>
            </a:endParaRPr>
          </a:p>
          <a:p>
            <a:pPr lvl="1"/>
            <a:r>
              <a:rPr lang="en-US" sz="3500" dirty="0" smtClean="0"/>
              <a:t>Klug</a:t>
            </a:r>
            <a:r>
              <a:rPr lang="en-US" sz="3500" dirty="0"/>
              <a:t>, K, Arnold, S.H., Kolobe, T.H.A., Silverman, M. </a:t>
            </a:r>
            <a:r>
              <a:rPr lang="en-US" sz="3500" dirty="0" smtClean="0"/>
              <a:t>(2016) – manuscript in review</a:t>
            </a:r>
            <a:endParaRPr lang="en-US" sz="3500" dirty="0"/>
          </a:p>
          <a:p>
            <a:endParaRPr lang="en-US" sz="3500" dirty="0"/>
          </a:p>
        </p:txBody>
      </p:sp>
    </p:spTree>
    <p:extLst>
      <p:ext uri="{BB962C8B-B14F-4D97-AF65-F5344CB8AC3E}">
        <p14:creationId xmlns:p14="http://schemas.microsoft.com/office/powerpoint/2010/main" val="2098492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1207</TotalTime>
  <Words>4562</Words>
  <Application>Microsoft Office PowerPoint</Application>
  <PresentationFormat>On-screen Show (4:3)</PresentationFormat>
  <Paragraphs>315</Paragraphs>
  <Slides>30</Slides>
  <Notes>30</Notes>
  <HiddenSlides>0</HiddenSlides>
  <MMClips>26</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Soaring</vt:lpstr>
      <vt:lpstr>The School Outcomes  Measure (SOM)™  Overview</vt:lpstr>
      <vt:lpstr>Objectives</vt:lpstr>
      <vt:lpstr>Purpose</vt:lpstr>
      <vt:lpstr>PowerPoint Presentation</vt:lpstr>
      <vt:lpstr>SOM Design</vt:lpstr>
      <vt:lpstr>PowerPoint Presentation</vt:lpstr>
      <vt:lpstr>SOM Development: Methodological Research/ Psychometric Properties </vt:lpstr>
      <vt:lpstr>SOM Properties at that time…</vt:lpstr>
      <vt:lpstr>Methodological Testing, cont.</vt:lpstr>
      <vt:lpstr>SOM Properties at this time…</vt:lpstr>
      <vt:lpstr>Clinical Use and Applications</vt:lpstr>
      <vt:lpstr>Current Study</vt:lpstr>
      <vt:lpstr>SOM Content</vt:lpstr>
      <vt:lpstr>PowerPoint Presentation</vt:lpstr>
      <vt:lpstr>Student Abilities: SOM Response Scale</vt:lpstr>
      <vt:lpstr>PowerPoint Presentation</vt:lpstr>
      <vt:lpstr>Student Abilities: SOM Response Scale WITH Quality/Speed/Consistency Rating for Expressing Learning and Behavior</vt:lpstr>
      <vt:lpstr>SELF-CARE</vt:lpstr>
      <vt:lpstr>MOBILITY</vt:lpstr>
      <vt:lpstr>MOBILITY (cont.)</vt:lpstr>
      <vt:lpstr>ASSUMING A STUDENT’S ROLE (for preschool/elementary students only)</vt:lpstr>
      <vt:lpstr>ASSUMING A STUDENT’S ROLE (for secondary students only)</vt:lpstr>
      <vt:lpstr>ASSUMING A STUDENT’S ROLE (for all students)</vt:lpstr>
      <vt:lpstr>ASSUMING A STUDENT’S ROLE (for all students – cont.)</vt:lpstr>
      <vt:lpstr>EXPRESSING LEARNING (for students unable to use speech)</vt:lpstr>
      <vt:lpstr>EXPRESSING LEARNING (for ALL students )</vt:lpstr>
      <vt:lpstr>BEHAVIOR</vt:lpstr>
      <vt:lpstr>School Outcomes Measure (SOM)™  Research Web Page</vt:lpstr>
      <vt:lpstr>Reliability Testing</vt:lpstr>
      <vt:lpstr>References (not fully included in ppt)</vt:lpstr>
    </vt:vector>
  </TitlesOfParts>
  <Company>OUHSC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School Outcomes Measure: A Minimal Data Set that Measures Outcomes of Students Receiving School-Based  Physical Therapy and Occupational Therapy Sandra H. Arnold, PT, PhD University of Oklahoma Health Sciences Center Department of Rehabilitation Sciences sandra-arnold@ouhsc.edu</dc:title>
  <dc:creator>Arnold, Sandy (HSC)</dc:creator>
  <cp:lastModifiedBy>Arnold, Sandy (HSC)</cp:lastModifiedBy>
  <cp:revision>62</cp:revision>
  <cp:lastPrinted>2017-03-24T01:40:09Z</cp:lastPrinted>
  <dcterms:created xsi:type="dcterms:W3CDTF">2017-03-06T16:46:59Z</dcterms:created>
  <dcterms:modified xsi:type="dcterms:W3CDTF">2017-06-23T17:38:10Z</dcterms:modified>
</cp:coreProperties>
</file>